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57" r:id="rId3"/>
    <p:sldId id="265" r:id="rId4"/>
    <p:sldId id="267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443"/>
    <a:srgbClr val="812F33"/>
    <a:srgbClr val="F3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8D493D4-7FD8-434C-C98E-870276E2313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FE4E64A-0F5E-580D-79AE-CEB5849252B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B62F054-BD3C-4FCF-AE75-629174934525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2C6314C-E045-B72C-5ED7-9849EA0DDA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729D50C-9366-B2F3-C7B0-E56F7707931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F036B7-0CE9-76A9-EF8E-97D4EF16357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1EEDC9-6616-2E99-B067-B2907D7CB8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0EFB65D-4076-4215-8FE9-0517423A271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52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A6CDAC9-085F-AB84-AD54-6E56B6F9F027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18CF2B4-28DA-9196-3F9D-0C1843A30015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AFAF9B-FE0A-EB72-B29B-86BD20B127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1EA812-5C7C-6B30-E427-CD8354F457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B18F437-6F62-269D-7B5C-DBB667A625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5FB48-09D3-4737-96B2-540BD4338CE9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52A3B7-E9A6-E196-D96B-7A6729B535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A3C5AB-0721-2F13-955D-E1435F2F4C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CEEA1A-02FB-41FE-A218-F5B01E8C1A33}" type="slidenum">
              <a:t>‹#›</a:t>
            </a:fld>
            <a:endParaRPr lang="sv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54DCD-D0C2-B9CC-1355-F8422FBE6A57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6385687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C49E-1221-F634-D6AB-0A705D1FDE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75135-A382-AD9C-975E-311C5E4F38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A01DA-F8F3-2268-7C3D-0296F7D0BA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F0CF67-36B5-4ACC-8A5F-A7CA181D657E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F27C3-F59C-5DBE-77C6-73C34E05F5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79013-EB53-8B09-ACCA-7214A6BFAE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406DE1-A6A8-4ACD-A348-6D3401354A4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CFA20F8-017F-E806-9562-FB7820DB2464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D55EB91-D739-716A-4F0F-EA1DA3553AAE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DD74D320-D21B-3800-A3D6-2DA532015E8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899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0ACEA696-F59C-825D-C58D-24B6E3A1918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9E191B-078E-28D6-4AC7-2CD340C1B9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FB2FE-EC24-492C-807F-12CAF4E99794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AB139E-B9B1-1E5E-B500-F0DBDA9D3C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6E62C4-D47C-C14B-1C2A-5340558CE4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A6319-CAB7-4F40-AF41-4C5CAD273EA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66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ECD1-2F79-4AD8-1D50-8C83C1D934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4194-3878-957D-869D-ECC906B8A88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F3D6E-B95C-FB09-FCC9-5B75734C40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EA1B0-36DD-43EE-A978-C1CF51A8FE41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DF283-BA58-F88C-7AB0-0215D81BB0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BDCB-D0F4-8839-A110-B0F5698184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9B613-62E1-4BFF-B41D-A81DB9393BE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155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68AC677-50F7-EAA9-567A-71695DFAD808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276553E-EBD2-8B4E-FDEE-D7BDF880EABD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202326-D9A5-F3FA-5673-6B3193EF7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197C5C-C1C9-03BC-AB34-32D1E2205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7C27DB-5DF2-6DF1-BE26-94B6962EA5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D6C26C-B159-47AF-BEA4-1C9EE30F198A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72D0CB-738D-E702-BC0A-E7BEF29845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5A5786-7E4B-D123-C1DB-86A2C55A17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8BF9C8-3027-467C-82EF-FE37272B1B3E}" type="slidenum">
              <a:t>‹#›</a:t>
            </a:fld>
            <a:endParaRPr lang="sv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3F1CAE-1D2C-5323-52C1-C75732BF2721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0414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7A3F8612-9F2A-FF76-C76F-006B73D120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8AC9-886C-7DEC-9627-6FC9501299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052C7-6883-F428-5EE6-A6FA3ACE813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2B38A-76C0-BA02-CA94-57C3D76713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80B725-7B02-4758-B2A9-4814A5560F0F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90-DDC7-089F-0EB8-7BB990DA22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C6CD0-D495-BEAE-EACE-FB09E9044D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F184B-E0A6-4868-9D39-E00B188CA51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3725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A472816E-3BAB-ED64-A41A-65976FFFBE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7EE0-CEA3-A15D-8EE1-B97C2C13F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B89E8-ED46-B105-55CA-E0991F56C00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DE520-A0E0-BB39-C99B-A596FA8D9C7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521D5-6484-DE6E-8831-A6354BC0E25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7CD42-22A8-4F6D-A543-F50CE7801F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F63D9E-0D35-4B12-BD97-164D29C83453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82240-AAFB-A014-1239-5F220FCF06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F419D-0AF6-CF15-FB18-B6F4569995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7C459-0B59-4783-B02D-97F060BE467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4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EBE6-5E21-0D69-7B58-13276E03F0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A897A-6908-8DE1-4C61-5F3ACB429F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DAA63E-6011-4AFF-A519-230FF0DBC378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CFCD5-CDD8-5204-ED5C-471D900B25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45E9E-59D1-E6FD-7C3C-DAD5C10A45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A99B9-6AF6-4D28-A8F7-B202C7BD02B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7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9187E6-64F4-EC1C-6A75-DDA43CEBB4B2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91A239-4CB9-B6A5-B308-2B437072C642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F4716-D0F0-4FC0-100D-A5635FF2C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D764A-40CF-4055-966E-0CF5C74C1778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A6FDD56-0540-6B47-1927-62DD73D6B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EC6F93F-EE72-7CE1-E758-D4FEA9817C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C6D0DA-1244-4835-B858-6D84EDD6EF0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87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2298F01-4689-1D4F-12CB-C6F507FD5558}"/>
              </a:ext>
            </a:extLst>
          </p:cNvPr>
          <p:cNvSpPr>
            <a:spLocks/>
          </p:cNvSpPr>
          <p:nvPr/>
        </p:nvSpPr>
        <p:spPr>
          <a:xfrm>
            <a:off x="20" y="0"/>
            <a:ext cx="3464965" cy="6858000"/>
          </a:xfrm>
          <a:prstGeom prst="rect">
            <a:avLst/>
          </a:prstGeom>
          <a:solidFill>
            <a:srgbClr val="812F3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B904CC-ED88-F95E-294E-A872FB19C400}"/>
              </a:ext>
            </a:extLst>
          </p:cNvPr>
          <p:cNvSpPr>
            <a:spLocks/>
          </p:cNvSpPr>
          <p:nvPr/>
        </p:nvSpPr>
        <p:spPr>
          <a:xfrm>
            <a:off x="3464985" y="0"/>
            <a:ext cx="242850" cy="6858000"/>
          </a:xfrm>
          <a:prstGeom prst="rect">
            <a:avLst/>
          </a:prstGeom>
          <a:solidFill>
            <a:srgbClr val="F3FEB0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F5B2D3-6525-54F6-E9DD-F5AE6F3835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1" y="594360"/>
            <a:ext cx="2986076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6A64C-C702-CAC7-68D9-EFA4630BB3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9DFD08F-7E40-6D76-84AE-25B1F78373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1" y="2926080"/>
            <a:ext cx="2986076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6A29B-2E64-D537-4960-BE2C342691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512" y="6459787"/>
            <a:ext cx="244315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878B96-1B19-4F96-901B-520CDAB50491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1007B90-A0AB-3B5C-E507-A5DA5949BF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FC54B49-39BD-67EA-1899-690F94CCFE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82B7C12D-E107-45DC-9A28-3A8C8788D7F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79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23A0DA3-37A3-F84D-7AD5-64BCD86F67E8}"/>
              </a:ext>
            </a:extLst>
          </p:cNvPr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813116D-238C-0D90-FC4D-9C6FE2C07952}"/>
              </a:ext>
            </a:extLst>
          </p:cNvPr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E75889-FF16-13E9-A89B-95E12ABD63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EA9A453-C6A6-686A-0CCA-FCDD58E91EB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A8D657-F912-4258-ED4F-68A11659DC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2547507-842C-92A0-4E4A-C496A40811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0A766-AB10-4BF4-A472-902E1F4917E2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C3B478-1209-1BDB-5C8E-CE7AFAC7CD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Svenskt Register för Rehabiliteringsmedicin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75DC505-777A-A0D8-D619-1F0D284913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7550F-5074-4E3C-8180-9061C8F2104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4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5C684B8-8A4D-25D2-62FE-F3D75618A504}"/>
              </a:ext>
            </a:extLst>
          </p:cNvPr>
          <p:cNvSpPr/>
          <p:nvPr/>
        </p:nvSpPr>
        <p:spPr>
          <a:xfrm>
            <a:off x="0" y="6571400"/>
            <a:ext cx="12191996" cy="286600"/>
          </a:xfrm>
          <a:prstGeom prst="rect">
            <a:avLst/>
          </a:prstGeom>
          <a:solidFill>
            <a:srgbClr val="812F3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EC34B58-F8E0-ECAE-003E-FAB7F5DE6278}"/>
              </a:ext>
            </a:extLst>
          </p:cNvPr>
          <p:cNvSpPr/>
          <p:nvPr/>
        </p:nvSpPr>
        <p:spPr>
          <a:xfrm>
            <a:off x="0" y="6426703"/>
            <a:ext cx="12191996" cy="144697"/>
          </a:xfrm>
          <a:prstGeom prst="rect">
            <a:avLst/>
          </a:prstGeom>
          <a:solidFill>
            <a:srgbClr val="FEA443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3A8F1CD-330E-D93E-14C8-CF6F7D32A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2579E4-1E93-F401-7631-07B98BB6C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486323-C280-56C6-B23F-7CB709F8DAC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4FFB1A25-01B6-43AA-95A3-C008FC4EBBFD}" type="datetime1">
              <a:rPr lang="sv-SE"/>
              <a:pPr lvl="0"/>
              <a:t>2024-01-30</a:t>
            </a:fld>
            <a:endParaRPr lang="sv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3A1AD1-0854-B3BA-5821-97FE9BA7288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184" y="6571400"/>
            <a:ext cx="4822801" cy="2535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sv-SE" dirty="0"/>
              <a:t>Svenskt Register för Rehabiliteringsmedicin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21DDFF-6AF2-EDE6-6D24-3CF52BAE58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AE5C8AC3-1392-4035-A9A0-38779197EBCD}" type="slidenum">
              <a:t>‹#›</a:t>
            </a:fld>
            <a:endParaRPr lang="sv-SE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4821191B-CB5C-A312-D753-E00C007FF612}"/>
              </a:ext>
            </a:extLst>
          </p:cNvPr>
          <p:cNvCxnSpPr/>
          <p:nvPr/>
        </p:nvCxnSpPr>
        <p:spPr>
          <a:xfrm>
            <a:off x="1193529" y="1349919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</a:ln>
        </p:spPr>
      </p:cxnSp>
      <p:pic>
        <p:nvPicPr>
          <p:cNvPr id="11" name="Bildobjekt 10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27849AA6-1261-DA3E-50EF-DCF932A949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2" y="140909"/>
            <a:ext cx="2876227" cy="633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sv-SE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sv-SE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sv-SE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sv-SE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sv-SE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sv-SE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FF33F-1B62-8350-8F7E-A6E776A7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585124"/>
            <a:ext cx="3080326" cy="2286000"/>
          </a:xfrm>
        </p:spPr>
        <p:txBody>
          <a:bodyPr/>
          <a:lstStyle/>
          <a:p>
            <a:r>
              <a:rPr lang="sv-SE" dirty="0">
                <a:latin typeface="Bahnschrift SemiLight" panose="020B0502040204020203" pitchFamily="34" charset="0"/>
              </a:rPr>
              <a:t>Patientrapport</a:t>
            </a:r>
            <a:br>
              <a:rPr lang="sv-SE" dirty="0">
                <a:latin typeface="Bahnschrift SemiLight" panose="020B0502040204020203" pitchFamily="34" charset="0"/>
              </a:rPr>
            </a:br>
            <a:r>
              <a:rPr lang="sv-SE" dirty="0">
                <a:latin typeface="Bahnschrift SemiLight" panose="020B0502040204020203" pitchFamily="34" charset="0"/>
              </a:rPr>
              <a:t>2022</a:t>
            </a:r>
          </a:p>
        </p:txBody>
      </p:sp>
      <p:pic>
        <p:nvPicPr>
          <p:cNvPr id="7" name="Bildobjekt 6" descr="En bild som visar text, rullstol, stol, klädsel&#10;&#10;Automatiskt genererad beskrivning">
            <a:extLst>
              <a:ext uri="{FF2B5EF4-FFF2-40B4-BE49-F238E27FC236}">
                <a16:creationId xmlns:a16="http://schemas.microsoft.com/office/drawing/2014/main" id="{207D15AA-D588-638B-7978-95F32D263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3" y="392929"/>
            <a:ext cx="4200508" cy="6072142"/>
          </a:xfrm>
          <a:prstGeom prst="rect">
            <a:avLst/>
          </a:prstGeom>
          <a:ln>
            <a:noFill/>
          </a:ln>
          <a:effectLst>
            <a:outerShdw blurRad="292100" dist="2921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6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E4656-DDC3-6172-B3BE-E7363CC7E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038" y="425182"/>
            <a:ext cx="6382327" cy="887614"/>
          </a:xfrm>
        </p:spPr>
        <p:txBody>
          <a:bodyPr/>
          <a:lstStyle/>
          <a:p>
            <a:pPr lvl="0" algn="ctr"/>
            <a:r>
              <a:rPr lang="sv-SE" dirty="0">
                <a:solidFill>
                  <a:srgbClr val="333333"/>
                </a:solidFill>
                <a:latin typeface="Bahnschrift SemiLight" panose="020B0502040204020203" pitchFamily="34" charset="0"/>
              </a:rPr>
              <a:t>Patientrapport 2022</a:t>
            </a:r>
            <a:endParaRPr lang="sv-SE" dirty="0">
              <a:latin typeface="Bahnschrift SemiLight" panose="020B05020402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49C030-8DD8-5212-B7EB-E72192ADFB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5402" y="1597892"/>
            <a:ext cx="7003508" cy="4252730"/>
          </a:xfrm>
        </p:spPr>
        <p:txBody>
          <a:bodyPr>
            <a:normAutofit/>
          </a:bodyPr>
          <a:lstStyle/>
          <a:p>
            <a:pPr lvl="0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333333"/>
                </a:solidFill>
                <a:latin typeface="+mn-lt"/>
              </a:rPr>
              <a:t>Annat upplägg och omfång än övriga rapporter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Alfabetisk ordning och enhetlighet i benämning av deltagande enheter (sjukhus)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Deltagande enheter är inte indelade i Grupp 1-3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Klarspråk och förklaringar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Följer registrets grafiska profil</a:t>
            </a:r>
          </a:p>
          <a:p>
            <a:pPr lvl="1" indent="-180000">
              <a:lnSpc>
                <a:spcPct val="80000"/>
              </a:lnSpc>
              <a:buClr>
                <a:srgbClr val="812F33"/>
              </a:buCl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7246C3A1-0CEF-DEAB-EF14-C4A4FD654A32}"/>
              </a:ext>
            </a:extLst>
          </p:cNvPr>
          <p:cNvSpPr txBox="1"/>
          <p:nvPr/>
        </p:nvSpPr>
        <p:spPr>
          <a:xfrm>
            <a:off x="3686184" y="6608190"/>
            <a:ext cx="4822801" cy="2167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900" b="0" i="0" u="none" strike="noStrike" kern="1200" cap="all" spc="0" baseline="0" dirty="0">
                <a:solidFill>
                  <a:srgbClr val="FFFFFF"/>
                </a:solidFill>
                <a:uFillTx/>
                <a:latin typeface="Calibri"/>
              </a:rPr>
              <a:t>Svenskt Register för Rehabiliteringsmedicin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EC3FF7-BDA8-B861-5FF3-1DB05E85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36" y="3785574"/>
            <a:ext cx="3771911" cy="20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E4656-DDC3-6172-B3BE-E7363CC7E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038" y="425182"/>
            <a:ext cx="6382327" cy="887614"/>
          </a:xfrm>
        </p:spPr>
        <p:txBody>
          <a:bodyPr/>
          <a:lstStyle/>
          <a:p>
            <a:pPr lvl="0" algn="ctr"/>
            <a:r>
              <a:rPr lang="sv-SE" dirty="0">
                <a:solidFill>
                  <a:srgbClr val="333333"/>
                </a:solidFill>
                <a:latin typeface="Bahnschrift SemiLight" panose="020B0502040204020203" pitchFamily="34" charset="0"/>
              </a:rPr>
              <a:t>Patientrapport 2022</a:t>
            </a:r>
            <a:endParaRPr lang="sv-SE" dirty="0">
              <a:latin typeface="Bahnschrift SemiLight" panose="020B05020402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49C030-8DD8-5212-B7EB-E72192ADFB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5401" y="1597892"/>
            <a:ext cx="9954953" cy="4252730"/>
          </a:xfrm>
        </p:spPr>
        <p:txBody>
          <a:bodyPr>
            <a:normAutofit/>
          </a:bodyPr>
          <a:lstStyle/>
          <a:p>
            <a:pPr marL="179388" lvl="0" indent="-1793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333333"/>
                </a:solidFill>
                <a:latin typeface="+mn-lt"/>
              </a:rPr>
              <a:t>Fokus på det som är av intresse</a:t>
            </a:r>
            <a:br>
              <a:rPr lang="sv-SE" sz="2400" dirty="0">
                <a:solidFill>
                  <a:srgbClr val="333333"/>
                </a:solidFill>
                <a:latin typeface="+mn-lt"/>
              </a:rPr>
            </a:br>
            <a:r>
              <a:rPr lang="sv-SE" sz="2400" dirty="0">
                <a:solidFill>
                  <a:srgbClr val="333333"/>
                </a:solidFill>
                <a:latin typeface="+mn-lt"/>
              </a:rPr>
              <a:t>ur ett patientperspektiv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Diagnoser och deltagande enheter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Kvalitetsmål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Väntetider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Patientnöjdhet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Livstillfredsställelse (LiSat-11)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Utskriven till</a:t>
            </a:r>
          </a:p>
          <a:p>
            <a:pPr lvl="1" indent="-180000">
              <a:lnSpc>
                <a:spcPct val="80000"/>
              </a:lnSpc>
              <a:buClr>
                <a:srgbClr val="812F33"/>
              </a:buCl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7246C3A1-0CEF-DEAB-EF14-C4A4FD654A32}"/>
              </a:ext>
            </a:extLst>
          </p:cNvPr>
          <p:cNvSpPr txBox="1"/>
          <p:nvPr/>
        </p:nvSpPr>
        <p:spPr>
          <a:xfrm>
            <a:off x="3686184" y="6570482"/>
            <a:ext cx="4822801" cy="254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rPr>
              <a:t>Svenskt Register för Rehabiliteringsmedicin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10B8B7-DAA1-5CEB-4FF5-D9C4D054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083" y="2496686"/>
            <a:ext cx="5405271" cy="306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7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E4656-DDC3-6172-B3BE-E7363CC7E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038" y="425182"/>
            <a:ext cx="6382327" cy="887614"/>
          </a:xfrm>
        </p:spPr>
        <p:txBody>
          <a:bodyPr/>
          <a:lstStyle/>
          <a:p>
            <a:pPr lvl="0" algn="ctr"/>
            <a:r>
              <a:rPr lang="sv-SE" dirty="0">
                <a:solidFill>
                  <a:srgbClr val="333333"/>
                </a:solidFill>
                <a:latin typeface="Bahnschrift SemiLight" panose="020B0502040204020203" pitchFamily="34" charset="0"/>
              </a:rPr>
              <a:t>Patientrapport 2022</a:t>
            </a:r>
            <a:endParaRPr lang="sv-SE" dirty="0">
              <a:latin typeface="Bahnschrift SemiLight" panose="020B0502040204020203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49C030-8DD8-5212-B7EB-E72192ADFB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55401" y="1597892"/>
            <a:ext cx="7703757" cy="4252730"/>
          </a:xfrm>
        </p:spPr>
        <p:txBody>
          <a:bodyPr>
            <a:normAutofit/>
          </a:bodyPr>
          <a:lstStyle/>
          <a:p>
            <a:pPr lvl="0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333333"/>
                </a:solidFill>
                <a:latin typeface="+mn-lt"/>
              </a:rPr>
              <a:t>Utförligare information om de fyra stora patientgrupperna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Medelvårdtid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Självständighet i dagliga aktiviteter (ADL)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333333"/>
                </a:solidFill>
                <a:latin typeface="+mn-lt"/>
              </a:rPr>
              <a:t>Livstillfredställelse (LiSat-11) för patientgruppen</a:t>
            </a:r>
          </a:p>
          <a:p>
            <a:pPr lvl="1" indent="-1800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12F33"/>
              </a:buCl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33333"/>
              </a:solidFill>
              <a:latin typeface="+mn-lt"/>
            </a:endParaRPr>
          </a:p>
          <a:p>
            <a:pPr lvl="1" indent="-180000">
              <a:lnSpc>
                <a:spcPct val="80000"/>
              </a:lnSpc>
              <a:buClr>
                <a:srgbClr val="812F33"/>
              </a:buClr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7246C3A1-0CEF-DEAB-EF14-C4A4FD654A32}"/>
              </a:ext>
            </a:extLst>
          </p:cNvPr>
          <p:cNvSpPr txBox="1"/>
          <p:nvPr/>
        </p:nvSpPr>
        <p:spPr>
          <a:xfrm>
            <a:off x="3686184" y="6589336"/>
            <a:ext cx="4822801" cy="2355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900" b="0" i="0" u="none" strike="noStrike" kern="1200" cap="all" spc="0" baseline="0" dirty="0">
                <a:solidFill>
                  <a:srgbClr val="FFFFFF"/>
                </a:solidFill>
                <a:uFillTx/>
                <a:latin typeface="Calibri"/>
              </a:rPr>
              <a:t>Svenskt Register för Rehabiliteringsmedicin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60076A-D5E1-44C8-F974-AFE79CF0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44" y="3619894"/>
            <a:ext cx="5709451" cy="23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805660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100</Words>
  <Application>Microsoft Office PowerPoint</Application>
  <PresentationFormat>Bredbild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Bahnschrift SemiLight</vt:lpstr>
      <vt:lpstr>Calibri</vt:lpstr>
      <vt:lpstr>Calibri Light</vt:lpstr>
      <vt:lpstr>Återblick</vt:lpstr>
      <vt:lpstr>Patientrapport 2022</vt:lpstr>
      <vt:lpstr>Patientrapport 2022</vt:lpstr>
      <vt:lpstr>Patientrapport 2022</vt:lpstr>
      <vt:lpstr>Patientrapport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SveReh  Registerforum  11 oktober 2022  Svenskt Register för Rehabiliteringsmedicin (tidigare WebRehab) </dc:title>
  <dc:creator>Karlberg Maria</dc:creator>
  <cp:lastModifiedBy>Gunilla Åhrén</cp:lastModifiedBy>
  <cp:revision>10</cp:revision>
  <dcterms:created xsi:type="dcterms:W3CDTF">2022-10-10T11:24:50Z</dcterms:created>
  <dcterms:modified xsi:type="dcterms:W3CDTF">2024-01-30T11:58:51Z</dcterms:modified>
</cp:coreProperties>
</file>