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8" r:id="rId5"/>
    <p:sldId id="260" r:id="rId6"/>
    <p:sldId id="261" r:id="rId7"/>
    <p:sldId id="266" r:id="rId8"/>
    <p:sldId id="262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862ACA-4F33-F3E1-3B09-006501337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2D77D2-C279-CCD0-0CD5-CB9E380DF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FE9359-B95A-4C57-5A7E-688F67F7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599138-C01F-5DCF-3344-98633C3D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75A0A6-2BB7-8575-9949-4430D1B1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82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9CF45A-17F8-06DF-0E98-6A4C23201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D361C0-72C5-04C6-5BBF-AED4722B0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F9C274-AB60-6432-CAFB-A722C5D9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468379-306C-DA8C-4216-EB5760EF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25198C-ADF6-CC4C-5929-2A2E01D4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0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D92B66A-C144-984B-9236-EC9A756E3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BE0B48-8282-7ABC-17FE-20CB8865C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3C5794-6341-0C30-2A05-C8D600EC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C0B964-3407-13F0-12AB-18826DD9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B4115E-9B9F-D779-8E89-5D2C9A00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48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A97EBE-8591-AB52-652D-26533512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E85688-CD13-4CAF-D68E-AEEA12BF0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390E66-B917-035C-3204-70A4785D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51DF6E-C9A0-C7CA-B6D6-AB5A56AA1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FCEE62-47A9-FF5C-F04C-CE79210D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30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88FFF5-A619-8E01-E81C-E63DF6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E1B564-22DB-2604-4238-B59925190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5C1919-A7F8-5176-64C1-D8D4C05B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C4265A-770C-C661-8DE9-61100229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8760A1-CE9D-AA0B-575B-D94D66AF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07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6561C9-9BF5-DB43-4AC5-83BA4E60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CB0F2-FA3E-DF1A-E873-E16D671CF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6FDA24-42C2-5913-6C2E-E4DFFE8C2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52D3B5-B0FE-B875-E732-586A81EF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F14827C-E03B-74E7-03B8-F0BE6886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CAC7D2-7038-D96B-A5BA-2DCACEDA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76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2B089C-F432-E145-48B1-AEF13D8F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4E933E-B7BC-A724-3D15-8162664A5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8D8B10-E253-912E-DC21-066D73E72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47846E8-6A56-02B4-9021-68A4A1390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A5CB82E-A471-7C7A-E4AF-61FAFD5BE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C241E81-6CB9-8480-5A1E-068E8F8A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CDFCE6E-69AB-F11F-0202-8380FD03D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C9A6D91-2164-C696-956A-C8C4A1E9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18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1133C-09B9-3D16-9213-EA1191DD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3B883-6CB2-D613-18A7-8CAA18E6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9CE8A6-D2CA-FB64-BCFA-C6EC1084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132D1CF-1439-D97A-63F7-DFBDC91E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93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CD7CDC9-88FD-83BC-595B-F30F6F0C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24D3898-6CBB-1295-78F2-5F8499C41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7AA0CFE-B00F-E05C-764D-1CD2BED3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68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CC420E-AF95-2787-574F-D86D17A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D98DFB-85F7-82FF-CB10-F1B9F100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381E38-F2F7-5578-478F-6DB333AE7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ADC213E-5CB7-1148-67A2-51FAB1EF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2865FC-5AB7-AD2D-32B6-B155722A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E0BE7C-04DB-E256-BDE3-CC24E22E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584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451C8A-BAB7-2D01-70C7-2228E8F57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5B506BF-D4B5-A2AF-B798-AC9074C9A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6B1602-10D5-1FF6-A00A-60DACB3E2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AC6CA6-0834-99FC-4B1F-F3B6BEF01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0F83FBD-BE1A-1066-256E-8CF737A2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927F12-58DD-AD6B-9F40-B97D5027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DFCC7C-02A1-CF9B-0B3A-AD18FDCF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48AD7C-8776-88AD-3DE3-22260AD45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56C35E-41BD-65FA-9084-B0C0AA32B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AD5E5-10CE-4052-95BA-CBC03299841B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E88A3-E840-7D6C-F4FC-154E2A7A5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75D51-5E47-E4E5-987D-E5879E16A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DBC9-515B-49B2-A05A-A0C2EAD393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3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71DB422-9D98-18E4-8B4F-6DDA52B3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02"/>
            <a:ext cx="10440000" cy="1080000"/>
          </a:xfrm>
        </p:spPr>
        <p:txBody>
          <a:bodyPr/>
          <a:lstStyle/>
          <a:p>
            <a:r>
              <a:rPr lang="sv-SE" b="1" dirty="0"/>
              <a:t>Excelrapport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5D62431-23D8-B14F-4C26-64BF31BB8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92" y="1766081"/>
            <a:ext cx="8704826" cy="5091919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19D01020-C92D-280F-E503-3062794164D7}"/>
              </a:ext>
            </a:extLst>
          </p:cNvPr>
          <p:cNvSpPr/>
          <p:nvPr/>
        </p:nvSpPr>
        <p:spPr>
          <a:xfrm>
            <a:off x="7725398" y="4896740"/>
            <a:ext cx="1705820" cy="46147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534A88C-7DCD-796D-6025-CAADD89B2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7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DEDF96-AEEA-E2C4-17B7-2F728AB9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40000" cy="1080000"/>
          </a:xfrm>
        </p:spPr>
        <p:txBody>
          <a:bodyPr/>
          <a:lstStyle/>
          <a:p>
            <a:r>
              <a:rPr lang="sv-SE" b="1" dirty="0"/>
              <a:t>Spara som…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9FEAE42-A527-CA39-5B18-346A8D69E9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105" y="2062052"/>
            <a:ext cx="2695575" cy="857250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AFA8B50-6EE2-4263-FDEB-BCD0A0231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105" y="3938698"/>
            <a:ext cx="7553325" cy="108585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B75116C5-6938-F478-4E88-EEF8A7C50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6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F11C603-F0F1-31E1-B7F2-9E569B7B5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345"/>
          </a:xfrm>
        </p:spPr>
        <p:txBody>
          <a:bodyPr/>
          <a:lstStyle/>
          <a:p>
            <a:r>
              <a:rPr lang="sv-SE" b="1" dirty="0"/>
              <a:t>Förarbete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1B5BB6C-187E-7BE6-E40B-6775E21A9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8333"/>
            <a:ext cx="5181600" cy="34253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Hämta data till </a:t>
            </a:r>
            <a:r>
              <a:rPr lang="sv-SE" dirty="0" err="1"/>
              <a:t>excel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Gör innehållet läsbart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Lär känna materialet, vilka variabler hör till vilket formulär?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95E86E-3EAE-4A29-EB6E-43AC85C352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02294" y="1488332"/>
            <a:ext cx="4572000" cy="2409825"/>
          </a:xfrm>
          <a:prstGeom prst="rect">
            <a:avLst/>
          </a:prstGeom>
        </p:spPr>
      </p:pic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061A1BE2-E1FD-1243-1C43-8436C7C13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2294" y="4080242"/>
            <a:ext cx="1671251" cy="2412633"/>
          </a:xfrm>
          <a:prstGeom prst="rect">
            <a:avLst/>
          </a:prstGeom>
        </p:spPr>
      </p:pic>
      <p:sp>
        <p:nvSpPr>
          <p:cNvPr id="9" name="textruta 1">
            <a:extLst>
              <a:ext uri="{FF2B5EF4-FFF2-40B4-BE49-F238E27FC236}">
                <a16:creationId xmlns:a16="http://schemas.microsoft.com/office/drawing/2014/main" id="{4B2B23BB-63A8-66CB-9EB6-D23593879646}"/>
              </a:ext>
            </a:extLst>
          </p:cNvPr>
          <p:cNvSpPr txBox="1"/>
          <p:nvPr/>
        </p:nvSpPr>
        <p:spPr>
          <a:xfrm>
            <a:off x="838200" y="4096776"/>
            <a:ext cx="5181600" cy="1840816"/>
          </a:xfrm>
          <a:prstGeom prst="rect">
            <a:avLst/>
          </a:prstGeom>
          <a:solidFill>
            <a:schemeClr val="bg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sv-SE" sz="1600" dirty="0"/>
              <a:t>WCP_= variabler som hör till formuläret</a:t>
            </a:r>
            <a:r>
              <a:rPr lang="sv-SE" sz="1600" baseline="0" dirty="0"/>
              <a:t> Vårdprocess.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sv-SE" sz="1600" baseline="0" dirty="0"/>
              <a:t>WR_=</a:t>
            </a:r>
            <a:r>
              <a:rPr lang="sv-SE" sz="16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variabler som hör till formuläret</a:t>
            </a:r>
            <a:r>
              <a:rPr lang="sv-SE" sz="16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Inskrivning.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sv-SE" sz="16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WD_=</a:t>
            </a:r>
            <a:r>
              <a:rPr lang="sv-SE" sz="16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variabler som hör till formuläret</a:t>
            </a:r>
            <a:r>
              <a:rPr lang="sv-SE" sz="16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Utskrivning.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sv-SE" sz="16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WFU_=</a:t>
            </a:r>
            <a:r>
              <a:rPr lang="sv-SE" sz="16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variabler som hör till formuläret</a:t>
            </a:r>
            <a:r>
              <a:rPr lang="sv-SE" sz="16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Uppföljning.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sv-SE" sz="16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WS_=</a:t>
            </a:r>
            <a:r>
              <a:rPr lang="sv-SE" sz="16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variabler som hör till formuläret</a:t>
            </a:r>
            <a:r>
              <a:rPr lang="sv-SE" sz="16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Ryggmärgsskadeuppföljning.</a:t>
            </a:r>
            <a:endParaRPr lang="sv-SE" sz="1600" dirty="0">
              <a:effectLst/>
            </a:endParaRPr>
          </a:p>
          <a:p>
            <a:endParaRPr lang="sv-SE" sz="16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073B213-B849-ACD4-6AD5-46CB40B3B14B}"/>
              </a:ext>
            </a:extLst>
          </p:cNvPr>
          <p:cNvSpPr txBox="1"/>
          <p:nvPr/>
        </p:nvSpPr>
        <p:spPr>
          <a:xfrm>
            <a:off x="8934802" y="5017184"/>
            <a:ext cx="2639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Dubbelklicka mellan kolumn J och K.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2CA3FC9-2DD6-FAD3-A979-98AFCD28E3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6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8F4C90B-B757-4884-C81C-724D2A16B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919"/>
          </a:xfrm>
        </p:spPr>
        <p:txBody>
          <a:bodyPr/>
          <a:lstStyle/>
          <a:p>
            <a:r>
              <a:rPr lang="sv-SE" b="1" dirty="0"/>
              <a:t>Vilka data behöver du? Filtrera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8C8A3E0-4DBA-2CED-7B08-8372DC050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50532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Ett visst intervall för  Inskrivningsdatum (</a:t>
            </a:r>
            <a:r>
              <a:rPr lang="sv-SE" dirty="0" err="1"/>
              <a:t>WR_RegDate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Markera </a:t>
            </a:r>
            <a:r>
              <a:rPr lang="sv-SE" dirty="0" err="1"/>
              <a:t>kolumen</a:t>
            </a:r>
            <a:endParaRPr lang="sv-SE" dirty="0"/>
          </a:p>
          <a:p>
            <a:pPr lvl="1"/>
            <a:r>
              <a:rPr lang="sv-SE" dirty="0"/>
              <a:t>Välj Filtrera under ”Sortera och filtrera”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Filtrera flera kolumner: markera alla kolumner genom att trycka på rad 1.</a:t>
            </a:r>
          </a:p>
          <a:p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B958E7A-570F-34C1-0937-732B8A5E2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677" y="1825625"/>
            <a:ext cx="2524125" cy="4133850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AA82100F-F562-7ED7-8738-9CA6A84C7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6853" y="1825625"/>
            <a:ext cx="2752725" cy="455295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6DC3EA1F-EFB6-D175-6CDD-26E36481B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1825625"/>
            <a:ext cx="238125" cy="962025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C048D8C-955D-1097-F9E3-717437E177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99578" y="3114343"/>
            <a:ext cx="857250" cy="485775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B2FD2E21-2987-ACE8-2649-9B8AE8C6E4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5735637"/>
            <a:ext cx="4667250" cy="447675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ABD6A4C9-9445-2714-1494-0AC5AA06C2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9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18E2B9-91FD-7B58-E13D-D9D07F293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3750"/>
          </a:xfrm>
        </p:spPr>
        <p:txBody>
          <a:bodyPr/>
          <a:lstStyle/>
          <a:p>
            <a:r>
              <a:rPr lang="sv-SE" b="1" dirty="0"/>
              <a:t>Söka upp enstaka variabler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96D165-445D-654A-D00C-53C3DFEA8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596761" cy="3780416"/>
          </a:xfrm>
        </p:spPr>
        <p:txBody>
          <a:bodyPr>
            <a:normAutofit/>
          </a:bodyPr>
          <a:lstStyle/>
          <a:p>
            <a:r>
              <a:rPr lang="sv-SE" dirty="0"/>
              <a:t>Behöver du enbart enstaka variabler? Markera rad 1 och Sök </a:t>
            </a:r>
            <a:r>
              <a:rPr lang="sv-SE" dirty="0" err="1"/>
              <a:t>exvis</a:t>
            </a:r>
            <a:r>
              <a:rPr lang="sv-SE" dirty="0"/>
              <a:t>: körkort (</a:t>
            </a:r>
            <a:r>
              <a:rPr lang="sv-SE" dirty="0" err="1"/>
              <a:t>WR_drivinglicence</a:t>
            </a:r>
            <a:r>
              <a:rPr lang="sv-SE" dirty="0"/>
              <a:t>)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0B8AD69-97F3-7B35-1E21-E96050B8C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663" y="1895325"/>
            <a:ext cx="4667250" cy="447675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32CE3C79-5A89-E016-074B-8D41BD08E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663" y="2769449"/>
            <a:ext cx="2596761" cy="2864552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C964792C-8269-8690-DADE-32EE57B3C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8334" y="2769449"/>
            <a:ext cx="4572001" cy="2882349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0B9709A1-2D21-625D-A1B9-E020FD180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7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65B152-B456-BB71-5A67-DD0313D4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2118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Söka upp flera specifika variabler och sätta ihop ett eget, mindre material.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6333B5-1BF7-24FB-7431-9CE9C332D8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Vill du titta på utfall över tid? Markera, Sök, Klipp och klistra in!</a:t>
            </a:r>
          </a:p>
          <a:p>
            <a:r>
              <a:rPr lang="sv-SE" dirty="0"/>
              <a:t>Exempel EQ VAS (Nuvarande hälsotillstånd)</a:t>
            </a:r>
          </a:p>
          <a:p>
            <a:pPr lvl="1"/>
            <a:r>
              <a:rPr lang="sv-SE" dirty="0"/>
              <a:t>Markera rad 1</a:t>
            </a:r>
          </a:p>
          <a:p>
            <a:pPr lvl="1"/>
            <a:r>
              <a:rPr lang="sv-SE" dirty="0"/>
              <a:t>Öppna ”Sök och markera”, välj Sök.</a:t>
            </a:r>
          </a:p>
          <a:p>
            <a:pPr lvl="1"/>
            <a:r>
              <a:rPr lang="sv-SE" dirty="0"/>
              <a:t>Sök efter: </a:t>
            </a:r>
            <a:r>
              <a:rPr lang="sv-SE" dirty="0" err="1"/>
              <a:t>WR_PresHealthStat</a:t>
            </a:r>
            <a:r>
              <a:rPr lang="sv-SE" dirty="0"/>
              <a:t>, </a:t>
            </a:r>
            <a:r>
              <a:rPr lang="sv-SE" dirty="0" err="1"/>
              <a:t>WD_PresHealthStat</a:t>
            </a:r>
            <a:r>
              <a:rPr lang="sv-SE" dirty="0"/>
              <a:t>, </a:t>
            </a:r>
            <a:r>
              <a:rPr lang="sv-SE" dirty="0" err="1"/>
              <a:t>WFU_PresHealthStat</a:t>
            </a:r>
            <a:endParaRPr lang="sv-SE" dirty="0"/>
          </a:p>
          <a:p>
            <a:pPr lvl="1"/>
            <a:r>
              <a:rPr lang="sv-SE" dirty="0"/>
              <a:t>Klipp ut och Infoga urklippta celler där du vill ha dem.</a:t>
            </a:r>
          </a:p>
          <a:p>
            <a:pPr lvl="1"/>
            <a:r>
              <a:rPr lang="sv-SE" dirty="0"/>
              <a:t>Upprepa till du har alla bredvid varandra.</a:t>
            </a:r>
          </a:p>
          <a:p>
            <a:pPr lvl="1"/>
            <a:r>
              <a:rPr lang="sv-SE" dirty="0"/>
              <a:t>Utskrivna under 2022 och 2023 (</a:t>
            </a:r>
            <a:r>
              <a:rPr lang="sv-SE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WD_DiscDate</a:t>
            </a:r>
            <a:r>
              <a:rPr lang="sv-SE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sv-SE" dirty="0"/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BC66894-7C2B-23AC-60AD-2827A27D3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5625"/>
            <a:ext cx="3057525" cy="2105025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2DD9E370-0406-481B-D42F-6A4EEB952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45782"/>
            <a:ext cx="6076950" cy="128587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D7CF578E-4F62-6383-C658-E36B3615A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44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748555-9C6E-2076-F16A-916C2327A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129"/>
            <a:ext cx="10515600" cy="1325563"/>
          </a:xfrm>
        </p:spPr>
        <p:txBody>
          <a:bodyPr/>
          <a:lstStyle/>
          <a:p>
            <a:r>
              <a:rPr lang="sv-SE" b="1" dirty="0"/>
              <a:t>Förstå uppbyggnaden</a:t>
            </a:r>
            <a:r>
              <a:rPr lang="sv-SE" b="1"/>
              <a:t>, exempel 1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16FC45-758F-5E05-D64D-B628C174F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5265" y="2386234"/>
            <a:ext cx="3774737" cy="2093229"/>
          </a:xfrm>
        </p:spPr>
        <p:txBody>
          <a:bodyPr>
            <a:normAutofit/>
          </a:bodyPr>
          <a:lstStyle/>
          <a:p>
            <a:r>
              <a:rPr lang="sv-SE" dirty="0" err="1"/>
              <a:t>SubjectID</a:t>
            </a:r>
            <a:r>
              <a:rPr lang="sv-SE" dirty="0"/>
              <a:t> 929887 har:</a:t>
            </a:r>
          </a:p>
          <a:p>
            <a:pPr lvl="1"/>
            <a:r>
              <a:rPr lang="sv-SE" dirty="0"/>
              <a:t>4 vårdprocesser (</a:t>
            </a:r>
            <a:r>
              <a:rPr lang="sv-SE" dirty="0" err="1"/>
              <a:t>EventID_WebCare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1 inskrivningar (</a:t>
            </a:r>
            <a:r>
              <a:rPr lang="sv-SE" dirty="0" err="1"/>
              <a:t>EventID_WebEnr</a:t>
            </a:r>
            <a:r>
              <a:rPr lang="sv-SE" dirty="0"/>
              <a:t>)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B7F585-D07E-C2D4-E4D8-F52EE2724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AA1A48F-D9AF-FB86-86AE-4E9510A4C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86234"/>
            <a:ext cx="559117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7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748555-9C6E-2076-F16A-916C2327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Förstå uppbyggnaden, exempel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16FC45-758F-5E05-D64D-B628C174F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547" y="1886744"/>
            <a:ext cx="4006174" cy="4351338"/>
          </a:xfrm>
        </p:spPr>
        <p:txBody>
          <a:bodyPr/>
          <a:lstStyle/>
          <a:p>
            <a:r>
              <a:rPr lang="sv-SE" dirty="0"/>
              <a:t>Person 9298855 har:</a:t>
            </a:r>
          </a:p>
          <a:p>
            <a:pPr lvl="1"/>
            <a:r>
              <a:rPr lang="sv-SE" dirty="0"/>
              <a:t>3 vårdprocesser (</a:t>
            </a:r>
            <a:r>
              <a:rPr lang="sv-SE" dirty="0" err="1"/>
              <a:t>EventID_WebCare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3 inskrivningar (</a:t>
            </a:r>
            <a:r>
              <a:rPr lang="sv-SE" dirty="0" err="1"/>
              <a:t>EventID_WebEnr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3 utskrivningar (</a:t>
            </a:r>
            <a:r>
              <a:rPr lang="sv-SE" dirty="0" err="1"/>
              <a:t>EventID_WebDisc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2 uppföljningar (</a:t>
            </a:r>
            <a:r>
              <a:rPr lang="sv-SE" dirty="0" err="1"/>
              <a:t>EventID_WebFU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2 RMS-uppföljning (</a:t>
            </a:r>
            <a:r>
              <a:rPr lang="sv-SE" dirty="0" err="1"/>
              <a:t>EventID_WebSpin</a:t>
            </a:r>
            <a:r>
              <a:rPr lang="sv-SE" dirty="0"/>
              <a:t>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7861B366-EDB5-6B3E-471D-209F23AEC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721" y="3321050"/>
            <a:ext cx="1962150" cy="3171825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40EEDCD7-21C1-92CF-AB14-C1CB93AFF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0" y="1886744"/>
            <a:ext cx="7707954" cy="1207270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9B6DE328-B0DA-1539-67FC-DB9BD0BBE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122" y="3321050"/>
            <a:ext cx="4699678" cy="344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1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730E01-CD48-B670-BAAC-297C7AA4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Vanliga sökvariabler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41BD9C9A-F2D3-6242-E346-9AD63181C2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WCP_StartDate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Startdatum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WR_RegDate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Inskrivningsdatum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WR_CareType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Typ av vård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(1=Öppenvård, 2= Slutenvård)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WR_Department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Enhet/avdelning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WR_SickDate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Datum insjuknande/skada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WR_RefferalDate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Remissens utfärdandedatum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v-SE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WR_RehabDate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Datum för beslut om rehab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WD_DiscDate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Utskrivningsdatum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WD_DishTo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Utskriven till/boende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WFU_FUDate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Uppföljningsdatum</a:t>
            </a:r>
            <a:r>
              <a:rPr lang="sv-SE" sz="2800" dirty="0"/>
              <a:t> </a:t>
            </a:r>
          </a:p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WS_FUDate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Uppföljningsdatum (RM</a:t>
            </a:r>
            <a:r>
              <a:rPr lang="sv-SE" sz="2800" dirty="0">
                <a:solidFill>
                  <a:srgbClr val="000000"/>
                </a:solidFill>
                <a:latin typeface="Calibri" panose="020F0502020204030204" pitchFamily="34" charset="0"/>
              </a:rPr>
              <a:t>S)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728144D1-C2D4-6817-EDA1-4BF863DF6D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WD_caretime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r>
              <a:rPr lang="sv-SE" sz="2800" dirty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årdtid (</a:t>
            </a:r>
            <a:r>
              <a:rPr lang="sv-S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WD_DiscDate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sv-S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WR_RegDate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v-SE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WD_discready2discharge</a:t>
            </a:r>
            <a:r>
              <a:rPr lang="sv-SE" sz="28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 från utskrivningsklar till utskrivning </a:t>
            </a:r>
            <a:endParaRPr lang="sv-SE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WR_referral2decision= Tid från remiss till beslut om rehab</a:t>
            </a: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WR_decision2reg =Tid från beslut om rehab till inskrivning</a:t>
            </a: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WR_referral2reg =Tid från utfärdande av remiss till inskrivning</a:t>
            </a: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WR_sick2reg= Tid från insjuknande till inskrivning</a:t>
            </a:r>
            <a:endParaRPr lang="sv-SE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3DEAECA-C541-988C-31FA-AD60A412E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442" y="5439611"/>
            <a:ext cx="1570714" cy="112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45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448</Words>
  <Application>Microsoft Office PowerPoint</Application>
  <PresentationFormat>Bredbild</PresentationFormat>
  <Paragraphs>62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Excelrapport</vt:lpstr>
      <vt:lpstr>Spara som…</vt:lpstr>
      <vt:lpstr>Förarbete</vt:lpstr>
      <vt:lpstr>Vilka data behöver du? Filtrera</vt:lpstr>
      <vt:lpstr>Söka upp enstaka variabler</vt:lpstr>
      <vt:lpstr>Söka upp flera specifika variabler och sätta ihop ett eget, mindre material.</vt:lpstr>
      <vt:lpstr>Förstå uppbyggnaden, exempel 1</vt:lpstr>
      <vt:lpstr>Förstå uppbyggnaden, exempel 2</vt:lpstr>
      <vt:lpstr>Vanliga sökvariabler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Excelrapport</dc:title>
  <dc:creator>Annelie Larsson</dc:creator>
  <cp:lastModifiedBy>Annelie Larsson</cp:lastModifiedBy>
  <cp:revision>17</cp:revision>
  <dcterms:created xsi:type="dcterms:W3CDTF">2023-08-25T07:29:20Z</dcterms:created>
  <dcterms:modified xsi:type="dcterms:W3CDTF">2024-01-30T15:22:31Z</dcterms:modified>
</cp:coreProperties>
</file>