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handoutMasterIdLst>
    <p:handoutMasterId r:id="rId12"/>
  </p:handoutMasterIdLst>
  <p:sldIdLst>
    <p:sldId id="267" r:id="rId6"/>
    <p:sldId id="268" r:id="rId7"/>
    <p:sldId id="271" r:id="rId8"/>
    <p:sldId id="269" r:id="rId9"/>
    <p:sldId id="270" r:id="rId10"/>
  </p:sldIdLst>
  <p:sldSz cx="9144000" cy="5143500" type="screen16x9"/>
  <p:notesSz cx="6858000" cy="9144000"/>
  <p:defaultTextStyle>
    <a:defPPr>
      <a:defRPr lang="sv-S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595">
          <p15:clr>
            <a:srgbClr val="A4A3A4"/>
          </p15:clr>
        </p15:guide>
        <p15:guide id="4" pos="36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690" y="108"/>
      </p:cViewPr>
      <p:guideLst>
        <p:guide orient="horz" pos="1620"/>
        <p:guide pos="2880"/>
        <p:guide orient="horz" pos="1595"/>
        <p:guide pos="36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CA91C-0401-3E42-B13F-98F8D13CBA2D}" type="datetimeFigureOut">
              <a:rPr lang="sv-SE" smtClean="0"/>
              <a:t>2024-02-01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6A3B8-DDC8-EB47-954C-1015D3CA7DB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08650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28BF5-D6B6-EE4D-9D45-1FFBBDD3C6B6}" type="datetimeFigureOut">
              <a:rPr lang="sv-SE" smtClean="0"/>
              <a:t>2024-02-01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60D78-0732-444B-B0D5-1543BC9666E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37942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Centralen/HD1/Vastra%20Gotalandsregionen/VGR%2015-2735%20Utveckling%20grafisk%20profil/Mallar%202015/Powerpoint/Dekor_powerpoint/Blue/Dekor_ppt_start_blue_1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Centralen/HD1/Vastra%20Gotalandsregionen/VGR%2015-2735%20Utveckling%20grafisk%20profil/Mallar%202015/Powerpoint/Dekor_powerpoint/Blue/Dekor_ppt_undersidor_blue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Centralen/HD1/Vastra%20Gotalandsregionen/VGR%2015-2735%20Utveckling%20grafisk%20profil/Mallar%202015/Powerpoint/Dekor_powerpoint/Blue/Dekor_ppt_undersidor_blue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Centralen/HD1/Vastra%20Gotalandsregionen/VGR%2015-2735%20Utveckling%20grafisk%20profil/Mallar%202015/Powerpoint/Dekor_powerpoint/Blue/Dekor_ppt_start__blue_4.png" TargetMode="External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Centralen/HD1/Vastra%20Gotalandsregionen/VGR%2015-2735%20Utveckling%20grafisk%20profil/Mallar%202015/Powerpoint/Dekor_powerpoint/Blue/Dekor_ppt_start_blue_5.png" TargetMode="External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Centralen/HD1/Vastra%20Gotalandsregionen/VGR%2015-2735%20Utveckling%20grafisk%20profil/Mallar%202015/Powerpoint/Dekor_powerpoint/Blue/Dekor_ppt_start_blue_6.png" TargetMode="External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Centralen/HD1/Vastra%20Gotalandsregionen/VGR%2015-2735%20Utveckling%20grafisk%20profil/Mallar%202015/Powerpoint/Dekor_powerpoint/Blue/Dekor_ppt_undersidor_blue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Centralen/HD1/Vastra%20Gotalandsregionen/VGR%2015-2735%20Utveckling%20grafisk%20profil/Mallar%202015/Powerpoint/Dekor_powerpoint/Blue/Dekor_ppt_undersidor_blue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_A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725863"/>
          </a:xfrm>
          <a:noFill/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10" name="Bildobjekt 2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" y="3726152"/>
            <a:ext cx="9147596" cy="14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 descr="Västra Götalandsregionen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440238"/>
            <a:ext cx="17827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539999" y="4017600"/>
            <a:ext cx="5956237" cy="856800"/>
          </a:xfrm>
        </p:spPr>
        <p:txBody>
          <a:bodyPr lIns="0" tIns="0" rIns="0" bIns="0" anchor="ctr" anchorCtr="0"/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lägga till rubrik</a:t>
            </a:r>
          </a:p>
        </p:txBody>
      </p:sp>
    </p:spTree>
    <p:extLst>
      <p:ext uri="{BB962C8B-B14F-4D97-AF65-F5344CB8AC3E}">
        <p14:creationId xmlns:p14="http://schemas.microsoft.com/office/powerpoint/2010/main" val="282120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och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2800" y="720000"/>
            <a:ext cx="5279038" cy="1036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2800" y="1800000"/>
            <a:ext cx="5279038" cy="270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156000" y="331200"/>
            <a:ext cx="2988000" cy="201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6156000" y="2498362"/>
            <a:ext cx="2988000" cy="201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" y="4969960"/>
            <a:ext cx="9143964" cy="17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88175" y="4643360"/>
            <a:ext cx="122167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E82650AE-06A9-2D4E-84FA-95DA3038D778}" type="datetime1">
              <a:rPr lang="sv-SE" smtClean="0"/>
              <a:pPr/>
              <a:t>2024-02-01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40829" y="4643360"/>
            <a:ext cx="4466683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Här skriver du in sidfot</a:t>
            </a:r>
          </a:p>
        </p:txBody>
      </p:sp>
    </p:spTree>
    <p:extLst>
      <p:ext uri="{BB962C8B-B14F-4D97-AF65-F5344CB8AC3E}">
        <p14:creationId xmlns:p14="http://schemas.microsoft.com/office/powerpoint/2010/main" val="2544853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88175" y="4643360"/>
            <a:ext cx="122167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E82650AE-06A9-2D4E-84FA-95DA3038D778}" type="datetime1">
              <a:rPr lang="sv-SE" smtClean="0"/>
              <a:pPr/>
              <a:t>2024-02-01</a:t>
            </a:fld>
            <a:endParaRPr lang="sv-SE" dirty="0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40829" y="4643360"/>
            <a:ext cx="4466683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Här skriver du in sidfot</a:t>
            </a:r>
          </a:p>
        </p:txBody>
      </p:sp>
    </p:spTree>
    <p:extLst>
      <p:ext uri="{BB962C8B-B14F-4D97-AF65-F5344CB8AC3E}">
        <p14:creationId xmlns:p14="http://schemas.microsoft.com/office/powerpoint/2010/main" val="324419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42" y="4972999"/>
            <a:ext cx="9141316" cy="176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0" y="0"/>
            <a:ext cx="9144000" cy="49684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703932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948183"/>
            <a:ext cx="3962400" cy="802170"/>
          </a:xfrm>
          <a:prstGeom prst="rect">
            <a:avLst/>
          </a:prstGeom>
        </p:spPr>
      </p:pic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27463" y="1748700"/>
            <a:ext cx="8289074" cy="1036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208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_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144000" cy="4968000"/>
          </a:xfrm>
          <a:noFill/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Rubrik 1"/>
          <p:cNvSpPr>
            <a:spLocks noGrp="1"/>
          </p:cNvSpPr>
          <p:nvPr>
            <p:ph type="ctrTitle" hasCustomPrompt="1"/>
          </p:nvPr>
        </p:nvSpPr>
        <p:spPr>
          <a:xfrm>
            <a:off x="590400" y="788400"/>
            <a:ext cx="8229600" cy="856800"/>
          </a:xfrm>
        </p:spPr>
        <p:txBody>
          <a:bodyPr lIns="0" tIns="0" rIns="0" bIns="0" anchor="ctr" anchorCtr="0"/>
          <a:lstStyle>
            <a:lvl1pPr algn="l">
              <a:defRPr sz="4000" baseline="0"/>
            </a:lvl1pPr>
          </a:lstStyle>
          <a:p>
            <a:r>
              <a:rPr lang="sv-SE" dirty="0"/>
              <a:t>Välj vit eller svart text för kontrast</a:t>
            </a:r>
          </a:p>
        </p:txBody>
      </p:sp>
      <p:sp>
        <p:nvSpPr>
          <p:cNvPr id="4" name="Platshållare för text 6"/>
          <p:cNvSpPr>
            <a:spLocks noGrp="1"/>
          </p:cNvSpPr>
          <p:nvPr>
            <p:ph type="body" sz="quarter" idx="14" hasCustomPrompt="1"/>
          </p:nvPr>
        </p:nvSpPr>
        <p:spPr>
          <a:xfrm>
            <a:off x="6804000" y="4438800"/>
            <a:ext cx="1782000" cy="3636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6905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_Al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525"/>
            <a:ext cx="9147598" cy="514704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539999" y="3222000"/>
            <a:ext cx="8094885" cy="1008000"/>
          </a:xfrm>
        </p:spPr>
        <p:txBody>
          <a:bodyPr lIns="0" tIns="0" rIns="0" bIns="0" anchor="ctr" anchorCtr="0"/>
          <a:lstStyle>
            <a:lvl1pPr algn="l">
              <a:defRPr sz="4000" baseline="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5"/>
          </p:nvPr>
        </p:nvSpPr>
        <p:spPr>
          <a:xfrm>
            <a:off x="-2" y="1371114"/>
            <a:ext cx="9144000" cy="1584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pic>
        <p:nvPicPr>
          <p:cNvPr id="11" name="Picture 8" descr="Västra Götalandsregionen" title="Västra Götalandsregionen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108" y="4440238"/>
            <a:ext cx="17827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125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bild_Al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4960"/>
            <a:ext cx="9147599" cy="2423723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8650" y="1915628"/>
            <a:ext cx="8093825" cy="1152000"/>
          </a:xfrm>
        </p:spPr>
        <p:txBody>
          <a:bodyPr lIns="0" tIns="0" rIns="0" bIns="0" anchor="ctr" anchorCtr="0"/>
          <a:lstStyle>
            <a:lvl1pPr algn="l">
              <a:defRPr sz="4000" baseline="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lägga till rubrik</a:t>
            </a:r>
          </a:p>
        </p:txBody>
      </p:sp>
      <p:pic>
        <p:nvPicPr>
          <p:cNvPr id="5" name="Picture 8" descr="Västra Götalandsregionen" title="Västra Götalandsregionen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879" y="3225995"/>
            <a:ext cx="17827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831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bild_Al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29223"/>
            <a:ext cx="9179296" cy="543153"/>
          </a:xfrm>
          <a:prstGeom prst="rect">
            <a:avLst/>
          </a:prstGeom>
        </p:spPr>
      </p:pic>
      <p:sp>
        <p:nvSpPr>
          <p:cNvPr id="8" name="Platshållare för bild 9"/>
          <p:cNvSpPr>
            <a:spLocks noGrp="1"/>
          </p:cNvSpPr>
          <p:nvPr>
            <p:ph type="pic" sz="quarter" idx="15"/>
          </p:nvPr>
        </p:nvSpPr>
        <p:spPr>
          <a:xfrm>
            <a:off x="0" y="1371114"/>
            <a:ext cx="2916000" cy="1584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bild 9"/>
          <p:cNvSpPr>
            <a:spLocks noGrp="1"/>
          </p:cNvSpPr>
          <p:nvPr>
            <p:ph type="pic" sz="quarter" idx="16"/>
          </p:nvPr>
        </p:nvSpPr>
        <p:spPr>
          <a:xfrm>
            <a:off x="3114000" y="1371114"/>
            <a:ext cx="2916000" cy="1584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7"/>
          </p:nvPr>
        </p:nvSpPr>
        <p:spPr>
          <a:xfrm>
            <a:off x="6228000" y="1371114"/>
            <a:ext cx="2916000" cy="1584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1" name="Rubrik 1"/>
          <p:cNvSpPr>
            <a:spLocks noGrp="1"/>
          </p:cNvSpPr>
          <p:nvPr>
            <p:ph type="ctrTitle" hasCustomPrompt="1"/>
          </p:nvPr>
        </p:nvSpPr>
        <p:spPr>
          <a:xfrm>
            <a:off x="534260" y="3166552"/>
            <a:ext cx="6283139" cy="62644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sv-SE" dirty="0"/>
              <a:t>Klicka här för att lägga till rubrik</a:t>
            </a:r>
          </a:p>
        </p:txBody>
      </p:sp>
      <p:pic>
        <p:nvPicPr>
          <p:cNvPr id="12" name="Picture 8" descr="Västra Götalandsregionen" title="Västra Götalandsregionen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634" y="3232190"/>
            <a:ext cx="17827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26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88175" y="4643360"/>
            <a:ext cx="122167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E82650AE-06A9-2D4E-84FA-95DA3038D778}" type="datetime1">
              <a:rPr lang="sv-SE" smtClean="0"/>
              <a:pPr/>
              <a:t>2024-02-01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40829" y="4643360"/>
            <a:ext cx="4466683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Här skriver du in sidfot</a:t>
            </a:r>
          </a:p>
        </p:txBody>
      </p:sp>
    </p:spTree>
    <p:extLst>
      <p:ext uri="{BB962C8B-B14F-4D97-AF65-F5344CB8AC3E}">
        <p14:creationId xmlns:p14="http://schemas.microsoft.com/office/powerpoint/2010/main" val="141149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50AE-06A9-2D4E-84FA-95DA3038D778}" type="datetime1">
              <a:rPr lang="sv-SE" smtClean="0"/>
              <a:pPr/>
              <a:t>2024-02-01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Här skriver du in sidfot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532800" y="1800000"/>
            <a:ext cx="8078400" cy="2700000"/>
          </a:xfrm>
        </p:spPr>
        <p:txBody>
          <a:bodyPr numCol="2" spcCol="18000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142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och hög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2800" y="720000"/>
            <a:ext cx="4759200" cy="1036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2800" y="1800000"/>
            <a:ext cx="4759200" cy="27144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5616000" y="0"/>
            <a:ext cx="3528000" cy="4968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" y="4969960"/>
            <a:ext cx="9143964" cy="17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88175" y="4643360"/>
            <a:ext cx="122167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E82650AE-06A9-2D4E-84FA-95DA3038D778}" type="datetime1">
              <a:rPr lang="sv-SE" smtClean="0"/>
              <a:pPr/>
              <a:t>2024-02-01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40829" y="4643360"/>
            <a:ext cx="4466683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Här skriver du in sidfot</a:t>
            </a:r>
          </a:p>
        </p:txBody>
      </p:sp>
    </p:spTree>
    <p:extLst>
      <p:ext uri="{BB962C8B-B14F-4D97-AF65-F5344CB8AC3E}">
        <p14:creationId xmlns:p14="http://schemas.microsoft.com/office/powerpoint/2010/main" val="912731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2800" y="720000"/>
            <a:ext cx="4299232" cy="1036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2800" y="1800000"/>
            <a:ext cx="4299232" cy="270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5148000" y="986400"/>
            <a:ext cx="3996000" cy="273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" y="4969960"/>
            <a:ext cx="9143964" cy="17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88175" y="4643360"/>
            <a:ext cx="122167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E82650AE-06A9-2D4E-84FA-95DA3038D778}" type="datetime1">
              <a:rPr lang="sv-SE" smtClean="0"/>
              <a:pPr/>
              <a:t>2024-02-01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40829" y="4643360"/>
            <a:ext cx="4466683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Här skriver du in sidfot</a:t>
            </a:r>
          </a:p>
        </p:txBody>
      </p:sp>
    </p:spTree>
    <p:extLst>
      <p:ext uri="{BB962C8B-B14F-4D97-AF65-F5344CB8AC3E}">
        <p14:creationId xmlns:p14="http://schemas.microsoft.com/office/powerpoint/2010/main" val="3905832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file://localhost/Volumes/Centralen/HD1/Vastra%20Gotalandsregionen/VGR%2015-2735%20Utveckling%20grafisk%20profil/Mallar%202015/Powerpoint/Dekor_powerpoint/Blue/Bullet_blue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file://localhost/Volumes/Centralen/HD1/Vastra%20Gotalandsregionen/VGR%2015-2735%20Utveckling%20grafisk%20profil/Mallar%202015/Powerpoint/Dekor_powerpoint/Blue/Dekor_ppt_undersidor_blue.png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32800" y="720000"/>
            <a:ext cx="8078400" cy="10368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32800" y="1800000"/>
            <a:ext cx="8078400" cy="2700000"/>
          </a:xfrm>
          <a:prstGeom prst="rect">
            <a:avLst/>
          </a:prstGeom>
        </p:spPr>
        <p:txBody>
          <a:bodyPr vert="horz" lIns="0" tIns="0" rIns="0" bIns="0" spcCol="18000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4"/>
          <p:cNvPicPr>
            <a:picLocks noChangeAspect="1"/>
          </p:cNvPicPr>
          <p:nvPr/>
        </p:nvPicPr>
        <p:blipFill>
          <a:blip r:embed="rId15" r:link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" y="4969515"/>
            <a:ext cx="9146820" cy="176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88175" y="4643360"/>
            <a:ext cx="122167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E82650AE-06A9-2D4E-84FA-95DA3038D778}" type="datetime1">
              <a:rPr lang="sv-SE" smtClean="0"/>
              <a:pPr/>
              <a:t>2024-02-01</a:t>
            </a:fld>
            <a:endParaRPr lang="sv-SE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40829" y="4643360"/>
            <a:ext cx="4466683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r>
              <a:rPr lang="sv-SE" dirty="0"/>
              <a:t>Här skriver du in sidfot</a:t>
            </a:r>
          </a:p>
        </p:txBody>
      </p:sp>
    </p:spTree>
    <p:extLst>
      <p:ext uri="{BB962C8B-B14F-4D97-AF65-F5344CB8AC3E}">
        <p14:creationId xmlns:p14="http://schemas.microsoft.com/office/powerpoint/2010/main" val="2367071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64" r:id="rId4"/>
    <p:sldLayoutId id="2147483665" r:id="rId5"/>
    <p:sldLayoutId id="2147483650" r:id="rId6"/>
    <p:sldLayoutId id="2147483670" r:id="rId7"/>
    <p:sldLayoutId id="2147483666" r:id="rId8"/>
    <p:sldLayoutId id="2147483667" r:id="rId9"/>
    <p:sldLayoutId id="2147483668" r:id="rId10"/>
    <p:sldLayoutId id="2147483654" r:id="rId11"/>
    <p:sldLayoutId id="2147483655" r:id="rId12"/>
    <p:sldLayoutId id="2147483669" r:id="rId1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363" marR="0" indent="-360363" algn="l" defTabSz="685800" rtl="0" eaLnBrk="1" fontAlgn="auto" latinLnBrk="0" hangingPunct="1">
        <a:lnSpc>
          <a:spcPct val="100000"/>
        </a:lnSpc>
        <a:spcBef>
          <a:spcPts val="750"/>
        </a:spcBef>
        <a:spcAft>
          <a:spcPts val="0"/>
        </a:spcAft>
        <a:buClrTx/>
        <a:buSzPct val="100000"/>
        <a:buFontTx/>
        <a:buBlip>
          <a:blip r:embed="rId17" r:link="rId18"/>
        </a:buBlip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marR="0" indent="-180975" algn="l" defTabSz="685800" rtl="0" eaLnBrk="1" fontAlgn="auto" latinLnBrk="0" hangingPunct="1">
        <a:lnSpc>
          <a:spcPct val="100000"/>
        </a:lnSpc>
        <a:spcBef>
          <a:spcPts val="375"/>
        </a:spcBef>
        <a:spcAft>
          <a:spcPts val="0"/>
        </a:spcAft>
        <a:buClr>
          <a:schemeClr val="accent1"/>
        </a:buClr>
        <a:buSzPct val="100000"/>
        <a:buFont typeface="Calibri" panose="020F0502020204030204" pitchFamily="34" charset="0"/>
        <a:buChar char="‒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5963" marR="0" indent="-176213" algn="l" defTabSz="685800" rtl="0" eaLnBrk="1" fontAlgn="auto" latinLnBrk="0" hangingPunct="1">
        <a:lnSpc>
          <a:spcPct val="100000"/>
        </a:lnSpc>
        <a:spcBef>
          <a:spcPts val="375"/>
        </a:spcBef>
        <a:spcAft>
          <a:spcPts val="0"/>
        </a:spcAft>
        <a:buClr>
          <a:schemeClr val="accent1"/>
        </a:buClr>
        <a:buSzPct val="100000"/>
        <a:buFont typeface="Calibri" panose="020F0502020204030204" pitchFamily="34" charset="0"/>
        <a:buChar char="‒"/>
        <a:tabLst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98525" marR="0" indent="-182563" algn="l" defTabSz="685800" rtl="0" eaLnBrk="1" fontAlgn="auto" latinLnBrk="0" hangingPunct="1">
        <a:lnSpc>
          <a:spcPct val="100000"/>
        </a:lnSpc>
        <a:spcBef>
          <a:spcPts val="375"/>
        </a:spcBef>
        <a:spcAft>
          <a:spcPts val="0"/>
        </a:spcAft>
        <a:buClr>
          <a:schemeClr val="accent1"/>
        </a:buClr>
        <a:buSzPct val="100000"/>
        <a:buFont typeface="Calibri" panose="020F0502020204030204" pitchFamily="34" charset="0"/>
        <a:buChar char="‒"/>
        <a:tabLst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073150" marR="0" indent="-174625" algn="l" defTabSz="685800" rtl="0" eaLnBrk="1" fontAlgn="auto" latinLnBrk="0" hangingPunct="1">
        <a:lnSpc>
          <a:spcPct val="100000"/>
        </a:lnSpc>
        <a:spcBef>
          <a:spcPts val="375"/>
        </a:spcBef>
        <a:spcAft>
          <a:spcPts val="0"/>
        </a:spcAft>
        <a:buClr>
          <a:schemeClr val="accent1"/>
        </a:buClr>
        <a:buSzPct val="100000"/>
        <a:buFont typeface="Calibri" panose="020F0502020204030204" pitchFamily="34" charset="0"/>
        <a:buChar char="‒"/>
        <a:tabLst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vara.registercentrum.se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28650" y="1915628"/>
            <a:ext cx="8093825" cy="1152000"/>
          </a:xfrm>
        </p:spPr>
        <p:txBody>
          <a:bodyPr anchor="ctr">
            <a:normAutofit fontScale="90000"/>
          </a:bodyPr>
          <a:lstStyle/>
          <a:p>
            <a:r>
              <a:rPr lang="sv-SE" dirty="0"/>
              <a:t>PROM</a:t>
            </a:r>
            <a:br>
              <a:rPr lang="sv-SE" dirty="0"/>
            </a:br>
            <a:r>
              <a:rPr lang="sv-SE" dirty="0"/>
              <a:t>Tjänstebeskrivning för patientrapporterade utfallsmått</a:t>
            </a:r>
          </a:p>
        </p:txBody>
      </p:sp>
    </p:spTree>
    <p:extLst>
      <p:ext uri="{BB962C8B-B14F-4D97-AF65-F5344CB8AC3E}">
        <p14:creationId xmlns:p14="http://schemas.microsoft.com/office/powerpoint/2010/main" val="3042911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912BEE2D-67BC-4DD4-807E-73DB8918E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7008" y="2807996"/>
            <a:ext cx="3617107" cy="84175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2800" y="327147"/>
            <a:ext cx="8078400" cy="1036800"/>
          </a:xfrm>
        </p:spPr>
        <p:txBody>
          <a:bodyPr>
            <a:normAutofit fontScale="90000"/>
          </a:bodyPr>
          <a:lstStyle/>
          <a:p>
            <a:br>
              <a:rPr lang="sv-SE" dirty="0"/>
            </a:br>
            <a:r>
              <a:rPr lang="sv-SE" dirty="0"/>
              <a:t>PROM tjänsten består av följande, som tillsammans hanterar en omfattande logistik: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400" dirty="0"/>
              <a:t>Hantera patientenkäter (PROM administrationen)</a:t>
            </a:r>
            <a:r>
              <a:rPr lang="sv-SE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sv-SE" sz="1200" dirty="0">
                <a:ea typeface="Calibri" panose="020F0502020204030204" pitchFamily="34" charset="0"/>
                <a:cs typeface="Times New Roman" panose="02020603050405020304" pitchFamily="18" charset="0"/>
              </a:rPr>
              <a:t>Hålla reda vilka patienter som ska få vilka frågeformulär, när de ska </a:t>
            </a:r>
          </a:p>
          <a:p>
            <a:pPr marL="358775" lvl="1" indent="0">
              <a:buNone/>
            </a:pPr>
            <a:r>
              <a:rPr lang="sv-SE" sz="1200" dirty="0">
                <a:ea typeface="Calibri" panose="020F0502020204030204" pitchFamily="34" charset="0"/>
                <a:cs typeface="Times New Roman" panose="02020603050405020304" pitchFamily="18" charset="0"/>
              </a:rPr>
              <a:t>besvara enkäten och på vilket sätt. Det behöver också hållas reda på om </a:t>
            </a:r>
          </a:p>
          <a:p>
            <a:pPr marL="358775" lvl="1" indent="0">
              <a:buNone/>
            </a:pPr>
            <a:r>
              <a:rPr lang="sv-SE" sz="1200" dirty="0">
                <a:ea typeface="Calibri" panose="020F0502020204030204" pitchFamily="34" charset="0"/>
                <a:cs typeface="Times New Roman" panose="02020603050405020304" pitchFamily="18" charset="0"/>
              </a:rPr>
              <a:t>ifyllda frågeformulär har kommit in till registret eller om påminnelser behöver skickas ut.</a:t>
            </a:r>
          </a:p>
          <a:p>
            <a:pPr marL="358775" lvl="1" indent="0">
              <a:buNone/>
            </a:pPr>
            <a:endParaRPr lang="sv-SE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lvl="1" indent="0">
              <a:buNone/>
            </a:pPr>
            <a:endParaRPr lang="sv-SE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lvl="1" indent="0">
              <a:buNone/>
            </a:pPr>
            <a:endParaRPr lang="sv-SE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lvl="1" indent="0">
              <a:buNone/>
            </a:pPr>
            <a:endParaRPr lang="sv-SE" sz="1200" dirty="0"/>
          </a:p>
          <a:p>
            <a:r>
              <a:rPr lang="sv-SE" sz="1400" dirty="0"/>
              <a:t>PROM-bjudaren  (IT-komponent som inte syns via något gränssnitt)</a:t>
            </a:r>
          </a:p>
          <a:p>
            <a:pPr lvl="1">
              <a:spcBef>
                <a:spcPts val="0"/>
              </a:spcBef>
            </a:pPr>
            <a:r>
              <a:rPr lang="sv-SE" sz="1200" dirty="0"/>
              <a:t>IT-komponenten som kan automatisera utskicka av PROM-enkäter till patienter ifall registret har valt elektroniska enkäter. och då använder vi tjänsten meddelande i Inkorgen på 1177. Annars hamnar patienterna i listan ”Dags för åtgärd” i Hantera patientenkäter. </a:t>
            </a:r>
          </a:p>
          <a:p>
            <a:pPr lvl="1">
              <a:spcBef>
                <a:spcPts val="0"/>
              </a:spcBef>
            </a:pPr>
            <a:endParaRPr lang="sv-SE" sz="1200" dirty="0"/>
          </a:p>
          <a:p>
            <a:pPr marL="0" indent="0">
              <a:buNone/>
            </a:pP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3680886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2800" y="327147"/>
            <a:ext cx="8078400" cy="1036800"/>
          </a:xfrm>
        </p:spPr>
        <p:txBody>
          <a:bodyPr>
            <a:normAutofit fontScale="90000"/>
          </a:bodyPr>
          <a:lstStyle/>
          <a:p>
            <a:br>
              <a:rPr lang="sv-SE" dirty="0"/>
            </a:br>
            <a:r>
              <a:rPr lang="sv-SE" dirty="0"/>
              <a:t>PROM tjänsten består av följande, som tillsammans hanterar en omfattande logistik: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0"/>
              </a:spcBef>
            </a:pPr>
            <a:endParaRPr lang="sv-SE" sz="1200" dirty="0"/>
          </a:p>
          <a:p>
            <a:pPr>
              <a:spcBef>
                <a:spcPts val="0"/>
              </a:spcBef>
            </a:pPr>
            <a:r>
              <a:rPr lang="sv-SE" sz="1400" dirty="0"/>
              <a:t>PROM applikationen (webbenkät för patienter, </a:t>
            </a:r>
            <a:r>
              <a:rPr lang="sv-SE" sz="1400" dirty="0">
                <a:hlinkClick r:id="rId2"/>
              </a:rPr>
              <a:t>https://svara.registercentrum.se</a:t>
            </a:r>
            <a:r>
              <a:rPr lang="sv-SE" sz="1400" dirty="0"/>
              <a:t>). </a:t>
            </a:r>
          </a:p>
          <a:p>
            <a:pPr lvl="1">
              <a:spcBef>
                <a:spcPts val="0"/>
              </a:spcBef>
            </a:pPr>
            <a:r>
              <a:rPr lang="sv-SE" sz="1200" dirty="0"/>
              <a:t>Patienten kan komma åt enkäten via en länk eller med hjälp av personnummer + PIN-kod.</a:t>
            </a:r>
          </a:p>
          <a:p>
            <a:pPr lvl="1">
              <a:spcBef>
                <a:spcPts val="0"/>
              </a:spcBef>
            </a:pPr>
            <a:endParaRPr lang="sv-SE" sz="1200" dirty="0"/>
          </a:p>
          <a:p>
            <a:pPr marL="358775" lvl="1" indent="0">
              <a:spcBef>
                <a:spcPts val="0"/>
              </a:spcBef>
              <a:buNone/>
            </a:pPr>
            <a:endParaRPr lang="sv-SE" sz="1200" dirty="0"/>
          </a:p>
          <a:p>
            <a:r>
              <a:rPr lang="sv-SE" sz="1400" b="1" i="1" dirty="0"/>
              <a:t>Ifall PROM-bjudaren, lägger upp och hanterar administrationen kring patientenkäter – kommer man inte åt data för patientinmatade enkäter ute på vårdenheten</a:t>
            </a:r>
            <a:r>
              <a:rPr lang="sv-SE" sz="1400" i="1" dirty="0"/>
              <a:t>.</a:t>
            </a:r>
          </a:p>
          <a:p>
            <a:pPr marL="0" indent="0">
              <a:buNone/>
            </a:pP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3538883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5881EE-53B8-44D1-B546-3BDFC80CB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Registeraktiviteter i samband med tjänsten: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C6A592-424A-4010-9E7E-ACECC0F81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dirty="0"/>
              <a:t>Registret hanterar kommunikationen med vårdenheterna för att integrera arbetet med PROM i rutinverksamheten</a:t>
            </a:r>
            <a:r>
              <a:rPr lang="sv-SE" dirty="0"/>
              <a:t>.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sz="1800" dirty="0"/>
              <a:t>Användarsupporten för patientenkäterna hanteras av koordinatorer för registret.  Ifall koordinatorn behöver stöttning för att lösa problemet, kan Stratum helpdesk kontaktas.</a:t>
            </a:r>
            <a:endParaRPr lang="sv-SE" sz="1100" dirty="0">
              <a:latin typeface="Comic Sans MS" panose="030F0702030302020204" pitchFamily="66" charset="0"/>
            </a:endParaRPr>
          </a:p>
          <a:p>
            <a:endParaRPr lang="sv-SE" sz="1800" dirty="0"/>
          </a:p>
          <a:p>
            <a:pPr marL="0" indent="0">
              <a:buNone/>
            </a:pPr>
            <a:r>
              <a:rPr lang="sv-SE" dirty="0"/>
              <a:t>		</a:t>
            </a: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5031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5881EE-53B8-44D1-B546-3BDFC80CB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Servicenivå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C6A592-424A-4010-9E7E-ACECC0F81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dirty="0"/>
              <a:t>Kontorstid , 8-17 helgfria vardagar. Under servicehelgen som sker en gång i månaden, kan störningar förekomma i tjänsten.</a:t>
            </a:r>
          </a:p>
          <a:p>
            <a:r>
              <a:rPr lang="sv-SE" sz="1800" dirty="0"/>
              <a:t>Strävar efter bästa möjliga servicenivå och följer upp ärenden som berör tjänsten.</a:t>
            </a:r>
          </a:p>
          <a:p>
            <a:endParaRPr lang="sv-SE" sz="1800" dirty="0"/>
          </a:p>
          <a:p>
            <a:endParaRPr lang="sv-SE" sz="1800" dirty="0"/>
          </a:p>
          <a:p>
            <a:endParaRPr lang="sv-SE" dirty="0"/>
          </a:p>
          <a:p>
            <a:pPr marL="0" indent="0">
              <a:buNone/>
            </a:pPr>
            <a:endParaRPr lang="sv-S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52157036"/>
      </p:ext>
    </p:extLst>
  </p:cSld>
  <p:clrMapOvr>
    <a:masterClrMapping/>
  </p:clrMapOvr>
</p:sld>
</file>

<file path=ppt/theme/theme1.xml><?xml version="1.0" encoding="utf-8"?>
<a:theme xmlns:a="http://schemas.openxmlformats.org/drawingml/2006/main" name="VGR_vitt_blue">
  <a:themeElements>
    <a:clrScheme name="VG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298"/>
      </a:accent1>
      <a:accent2>
        <a:srgbClr val="367B1E"/>
      </a:accent2>
      <a:accent3>
        <a:srgbClr val="F2A900"/>
      </a:accent3>
      <a:accent4>
        <a:srgbClr val="9EA2A2"/>
      </a:accent4>
      <a:accent5>
        <a:srgbClr val="9D2235"/>
      </a:accent5>
      <a:accent6>
        <a:srgbClr val="71B2C9"/>
      </a:accent6>
      <a:hlink>
        <a:srgbClr val="006298"/>
      </a:hlink>
      <a:folHlink>
        <a:srgbClr val="9EA2A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/>
        </a:defPPr>
      </a:lstStyle>
    </a:txDef>
  </a:objectDefaults>
  <a:extraClrSchemeLst/>
  <a:custClrLst>
    <a:custClr name="VG Komplement 1">
      <a:srgbClr val="008755"/>
    </a:custClr>
    <a:custClr name="VG Komplement 2">
      <a:srgbClr val="71B2C9"/>
    </a:custClr>
    <a:custClr name="VG Komplement 3">
      <a:srgbClr val="A8AD00"/>
    </a:custClr>
    <a:custClr name="VG Komplement 4">
      <a:srgbClr val="C8102E"/>
    </a:custClr>
    <a:custClr name="VG Komplement 5">
      <a:srgbClr val="FF6600"/>
    </a:custClr>
    <a:custClr name="VG Komplement 6">
      <a:srgbClr val="91966E"/>
    </a:custClr>
    <a:custClr name="VG Komplement 7">
      <a:srgbClr val="582C83"/>
    </a:custClr>
    <a:custClr name="VG Komplement 8">
      <a:srgbClr val="AF1685"/>
    </a:custClr>
    <a:custClr name="VG Diagram 1">
      <a:srgbClr val="71B2C9"/>
    </a:custClr>
    <a:custClr name="VG Diagram 2">
      <a:srgbClr val="F2A900"/>
    </a:custClr>
    <a:custClr name="VG Diagram 3">
      <a:srgbClr val="C8102E"/>
    </a:custClr>
    <a:custClr name="VG Diagram 4">
      <a:srgbClr val="006298"/>
    </a:custClr>
    <a:custClr name="VG Diagram 5">
      <a:srgbClr val="A8AD00"/>
    </a:custClr>
  </a:custClrLst>
  <a:extLst>
    <a:ext uri="{05A4C25C-085E-4340-85A3-A5531E510DB2}">
      <thm15:themeFamily xmlns:thm15="http://schemas.microsoft.com/office/thememl/2012/main" name="NY VGR_vitt_blue" id="{94C8D189-9F4F-4129-A129-E5D56A12F4C9}" vid="{DBFF57A2-E5C3-44F7-AE72-6AEE53DC310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c6953a5eee3424faece5c2353cf0721 xmlns="597d7713-8a3d-4bd2-ae30-edced55b2c1b">
      <Terms xmlns="http://schemas.microsoft.com/office/infopath/2007/PartnerControls"/>
    </ec6953a5eee3424faece5c2353cf0721>
    <TaxKeywordTaxHTField xmlns="91529ae1-08bf-42c0-bdbe-6ca19cd05d41">
      <Terms xmlns="http://schemas.microsoft.com/office/infopath/2007/PartnerControls"/>
    </TaxKeywordTaxHTField>
    <VGR_DokBeskrivning xmlns="597d7713-8a3d-4bd2-ae30-edced55b2c1b" xsi:nil="true"/>
    <IT_x002d_Gemensamt xmlns="c15f25bf-1789-480f-b8c0-81cfab192a09">Systemförvaltning</IT_x002d_Gemensamt>
    <VGR_EgenAmnesindelning xmlns="597d7713-8a3d-4bd2-ae30-edced55b2c1b" xsi:nil="true"/>
    <F_x00f6_rvaltningsobjekt xmlns="c15f25bf-1789-480f-b8c0-81cfab192a09">PROM</F_x00f6_rvaltningsobjekt>
    <iff0133ac3934f858b1ec890ab98b185 xmlns="4552c23f-a756-462f-8287-3ff35245ed68">
      <Terms xmlns="http://schemas.microsoft.com/office/infopath/2007/PartnerControls"/>
    </iff0133ac3934f858b1ec890ab98b185>
    <TaxCatchAll xmlns="91529ae1-08bf-42c0-bdbe-6ca19cd05d41"/>
    <a7144f27c6ef407e8fb4465121afbe2b xmlns="597d7713-8a3d-4bd2-ae30-edced55b2c1b">
      <Terms xmlns="http://schemas.microsoft.com/office/infopath/2007/PartnerControls"/>
    </a7144f27c6ef407e8fb4465121afbe2b>
    <i1597c54c9084fe5ae9163fac681e86b xmlns="597d7713-8a3d-4bd2-ae30-edced55b2c1b">
      <Terms xmlns="http://schemas.microsoft.com/office/infopath/2007/PartnerControls"/>
    </i1597c54c9084fe5ae9163fac681e86b>
    <m534ae9efef34a1ab5a1291502fec5e5 xmlns="597d7713-8a3d-4bd2-ae30-edced55b2c1b">
      <Terms xmlns="http://schemas.microsoft.com/office/infopath/2007/PartnerControls"/>
    </m534ae9efef34a1ab5a1291502fec5e5>
    <Objekttyp xmlns="c15f25bf-1789-480f-b8c0-81cfab192a09">Förvaltning - presentation</Objekttyp>
    <_dlc_DocId xmlns="91529ae1-08bf-42c0-bdbe-6ca19cd05d41">RS6936-781832813-489</_dlc_DocId>
    <_dlc_DocIdUrl xmlns="91529ae1-08bf-42c0-bdbe-6ca19cd05d41">
      <Url>https://samarbete-skyddad.vgregion.se/sites/sy-rs-rc-it-enheten/_layouts/15/DocIdRedir.aspx?ID=RS6936-781832813-489</Url>
      <Description>RS6936-781832813-489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VGR Dokument RS" ma:contentTypeID="0x01010006EBECDF67F89F4D8BC5FAF3B8FA559B02002722020DB05FBB4181D8FC0589E97C25" ma:contentTypeVersion="9" ma:contentTypeDescription="Skapa ett nytt dokument." ma:contentTypeScope="" ma:versionID="19abf099787e164cea0b34de1f00ecb8">
  <xsd:schema xmlns:xsd="http://www.w3.org/2001/XMLSchema" xmlns:xs="http://www.w3.org/2001/XMLSchema" xmlns:p="http://schemas.microsoft.com/office/2006/metadata/properties" xmlns:ns2="597d7713-8a3d-4bd2-ae30-edced55b2c1b" xmlns:ns3="91529ae1-08bf-42c0-bdbe-6ca19cd05d41" xmlns:ns6="4552c23f-a756-462f-8287-3ff35245ed68" xmlns:ns7="c15f25bf-1789-480f-b8c0-81cfab192a09" targetNamespace="http://schemas.microsoft.com/office/2006/metadata/properties" ma:root="true" ma:fieldsID="add9677b8b565902a2dea5ff97aae621" ns2:_="" ns3:_="" ns6:_="" ns7:_="">
    <xsd:import namespace="597d7713-8a3d-4bd2-ae30-edced55b2c1b"/>
    <xsd:import namespace="91529ae1-08bf-42c0-bdbe-6ca19cd05d41"/>
    <xsd:import namespace="4552c23f-a756-462f-8287-3ff35245ed68"/>
    <xsd:import namespace="c15f25bf-1789-480f-b8c0-81cfab192a09"/>
    <xsd:element name="properties">
      <xsd:complexType>
        <xsd:sequence>
          <xsd:element name="documentManagement">
            <xsd:complexType>
              <xsd:all>
                <xsd:element ref="ns2:VGR_EgenAmnesindelning" minOccurs="0"/>
                <xsd:element ref="ns2:VGR_DokBeskrivning" minOccurs="0"/>
                <xsd:element ref="ns2:VGR_TillgangligFran" minOccurs="0"/>
                <xsd:element ref="ns2:VGR_TillgangligTill" minOccurs="0"/>
                <xsd:element ref="ns2:VGR_AtkomstRatt" minOccurs="0"/>
                <xsd:element ref="ns2:VGR_Sekretess" minOccurs="0"/>
                <xsd:element ref="ns2:VGR_PubliceratAv" minOccurs="0"/>
                <xsd:element ref="ns2:VGR_PubliceratDatum" minOccurs="0"/>
                <xsd:element ref="ns2:VGR_DokStatus" minOccurs="0"/>
                <xsd:element ref="ns2:VGR_DokStatusMessage" minOccurs="0"/>
                <xsd:element ref="ns2:i1597c54c9084fe5ae9163fac681e86b" minOccurs="0"/>
                <xsd:element ref="ns2:m534ae9efef34a1ab5a1291502fec5e5" minOccurs="0"/>
                <xsd:element ref="ns3:TaxCatchAll" minOccurs="0"/>
                <xsd:element ref="ns2:a7144f27c6ef407e8fb4465121afbe2b" minOccurs="0"/>
                <xsd:element ref="ns2:VGR_DokItemId" minOccurs="0"/>
                <xsd:element ref="ns2:VGR_MellanarkivId" minOccurs="0"/>
                <xsd:element ref="ns2:VGR_MellanarkivUrl" minOccurs="0"/>
                <xsd:element ref="ns2:VGR_MellanarkivWebbUrl" minOccurs="0"/>
                <xsd:element ref="ns2:VGR_ArkivDatum" minOccurs="0"/>
                <xsd:element ref="ns2:VGR_Gallras" minOccurs="0"/>
                <xsd:element ref="ns2:ec6953a5eee3424faece5c2353cf0721" minOccurs="0"/>
                <xsd:element ref="ns3:TaxCatchAllLabel" minOccurs="0"/>
                <xsd:element ref="ns3:TaxKeywordTaxHTField" minOccurs="0"/>
                <xsd:element ref="ns3:_dlc_DocId" minOccurs="0"/>
                <xsd:element ref="ns3:_dlc_DocIdUrl" minOccurs="0"/>
                <xsd:element ref="ns3:_dlc_DocIdPersistId" minOccurs="0"/>
                <xsd:element ref="ns6:iff0133ac3934f858b1ec890ab98b185" minOccurs="0"/>
                <xsd:element ref="ns6:SharedWithUsers" minOccurs="0"/>
                <xsd:element ref="ns7:F_x00f6_rvaltningsobjekt" minOccurs="0"/>
                <xsd:element ref="ns7:Objekttyp" minOccurs="0"/>
                <xsd:element ref="ns7:IT_x002d_Gemensamt" minOccurs="0"/>
                <xsd:element ref="ns6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d7713-8a3d-4bd2-ae30-edced55b2c1b" elementFormDefault="qualified">
    <xsd:import namespace="http://schemas.microsoft.com/office/2006/documentManagement/types"/>
    <xsd:import namespace="http://schemas.microsoft.com/office/infopath/2007/PartnerControls"/>
    <xsd:element name="VGR_EgenAmnesindelning" ma:index="5" nillable="true" ma:displayName="Egen ämnesindelning" ma:description="Används för att samla upprättade handlingar utifrån egna ämnesindelningar. Flera ämnen separeras med kommatecken. Används vid publicering på webben." ma:hidden="true" ma:internalName="VGR_EgenAmnesindelning">
      <xsd:simpleType>
        <xsd:restriction base="dms:Text">
          <xsd:maxLength value="255"/>
        </xsd:restriction>
      </xsd:simpleType>
    </xsd:element>
    <xsd:element name="VGR_DokBeskrivning" ma:index="7" nillable="true" ma:displayName="Dokumentbeskrivning" ma:description="Kort beskrivning av innehållet i handlingen." ma:internalName="VGR_DokBeskrivning">
      <xsd:simpleType>
        <xsd:restriction base="dms:Note">
          <xsd:maxLength value="255"/>
        </xsd:restriction>
      </xsd:simpleType>
    </xsd:element>
    <xsd:element name="VGR_TillgangligFran" ma:index="8" nillable="true" ma:displayName="Tillgänglig från" ma:description="Tidpunkt när den upprättade handlingen blir publik och därmed nås från söktjänster och eventuella websidor." ma:format="DateTime" ma:hidden="true" ma:internalName="VGR_TillgangligFran" ma:readOnly="true">
      <xsd:simpleType>
        <xsd:restriction base="dms:DateTime"/>
      </xsd:simpleType>
    </xsd:element>
    <xsd:element name="VGR_TillgangligTill" ma:index="9" nillable="true" ma:displayName="Tillgänglig till" ma:description="Tidpunkt när den upprättade handlingen inte längre är publik och inte längre nås från söktjänster och eventuella websidor." ma:format="DateTime" ma:hidden="true" ma:internalName="VGR_TillgangligTill" ma:readOnly="true">
      <xsd:simpleType>
        <xsd:restriction base="dms:DateTime"/>
      </xsd:simpleType>
    </xsd:element>
    <xsd:element name="VGR_AtkomstRatt" ma:index="10" nillable="true" ma:displayName="Åtkomsträtt (värde)" ma:default="0" ma:description="Vilken spridning den upprättade handlingen ska ha. Vilka som ska kunna komma åt handlingen från mellanarkivet, söktjänster och eventuella websidor." ma:format="Dropdown" ma:hidden="true" ma:internalName="VGR_AtkomstRatt" ma:readOnly="true">
      <xsd:simpleType>
        <xsd:restriction base="dms:Choice">
          <xsd:enumeration value="0"/>
          <xsd:enumeration value="1"/>
          <xsd:enumeration value="2"/>
          <xsd:enumeration value="3"/>
          <xsd:enumeration value="4"/>
        </xsd:restriction>
      </xsd:simpleType>
    </xsd:element>
    <xsd:element name="VGR_Sekretess" ma:index="11" nillable="true" ma:displayName="Skyddskod" ma:default="Allmän handling - Offentlig" ma:description="Skyddsbehov av informationen i den upprättade handlingen. Vid sekretess eller känsliga personuppgifter ska detta anges." ma:format="Dropdown" ma:hidden="true" ma:internalName="VGR_Sekretess" ma:readOnly="true">
      <xsd:simpleType>
        <xsd:restriction base="dms:Choice">
          <xsd:enumeration value="Allmän handling - Offentlig"/>
          <xsd:enumeration value="Sekretess - Allmän handling - skyddad enligt sekretess"/>
          <xsd:enumeration value="GDPR - Allmän handling - skyddad enligt GDPR"/>
        </xsd:restriction>
      </xsd:simpleType>
    </xsd:element>
    <xsd:element name="VGR_PubliceratAv" ma:index="13" nillable="true" ma:displayName="Upprättad av" ma:description="Inloggad person som upprättat dokumentet" ma:hidden="true" ma:SharePointGroup="0" ma:internalName="VGR_PubliceratAv" ma:readOnly="tru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VGR_PubliceratDatum" ma:index="14" nillable="true" ma:displayName="Upprättad datum" ma:description="Tidpunkt när dokumentet upprättades och levererades som allmän handling till mellanarkivet" ma:format="DateTime" ma:hidden="true" ma:internalName="VGR_PubliceratDatum" ma:readOnly="true">
      <xsd:simpleType>
        <xsd:restriction base="dms:DateTime"/>
      </xsd:simpleType>
    </xsd:element>
    <xsd:element name="VGR_DokStatus" ma:index="15" nillable="true" ma:displayName="Mellanarkivstatus" ma:default="Arbetsmaterial" ma:description="Statusmärkning för dokument som beskriver var i processen dokumentet finns." ma:format="Dropdown" ma:hidden="true" ma:internalName="VGR_DokStatus" ma:readOnly="true">
      <xsd:simpleType>
        <xsd:restriction base="dms:Choice">
          <xsd:enumeration value="Arbetsmaterial"/>
          <xsd:enumeration value="Väntar på allmän handling"/>
          <xsd:enumeration value="Väntar på allmän handling (skickad)"/>
          <xsd:enumeration value="Väntar på framtida upprättande"/>
          <xsd:enumeration value="Allmän handling"/>
          <xsd:enumeration value="Fel vid allmän handling"/>
          <xsd:enumeration value="Flytt pågår"/>
          <xsd:enumeration value="Överflyttning pågår"/>
          <xsd:enumeration value="Överflyttad"/>
        </xsd:restriction>
      </xsd:simpleType>
    </xsd:element>
    <xsd:element name="VGR_DokStatusMessage" ma:index="18" nillable="true" ma:displayName="Dokumentlogg" ma:hidden="true" ma:internalName="VGR_DokStatusMessage" ma:readOnly="true">
      <xsd:simpleType>
        <xsd:restriction base="dms:Note">
          <xsd:maxLength value="62000"/>
        </xsd:restriction>
      </xsd:simpleType>
    </xsd:element>
    <xsd:element name="i1597c54c9084fe5ae9163fac681e86b" ma:index="22" nillable="true" ma:taxonomy="true" ma:internalName="i1597c54c9084fe5ae9163fac681e86b" ma:taxonomyFieldName="VGR_Lagparagraf" ma:displayName="Lagparagraf" ma:default="" ma:fieldId="{21597c54-c908-4fe5-ae91-63fac681e86b}" ma:sspId="9ae8f2b4-7723-4074-8d0a-ecbcde67f65a" ma:termSetId="ddb163ed-d655-4cf1-bb2c-a91ec57f9ce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534ae9efef34a1ab5a1291502fec5e5" ma:index="23" nillable="true" ma:taxonomy="true" ma:internalName="m534ae9efef34a1ab5a1291502fec5e5" ma:taxonomyFieldName="VGR_SkapatEnhet" ma:displayName="Upprättad av enhet" ma:default="" ma:fieldId="{6534ae9e-fef3-4a1a-b5a1-291502fec5e5}" ma:sspId="9ae8f2b4-7723-4074-8d0a-ecbcde67f65a" ma:termSetId="9cea25d0-9008-4d39-abcf-763a6009e6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7144f27c6ef407e8fb4465121afbe2b" ma:index="26" nillable="true" ma:taxonomy="true" ma:internalName="a7144f27c6ef407e8fb4465121afbe2b" ma:taxonomyFieldName="VGR_UpprattadForEnheter" ma:displayName="Upprättad för enhet" ma:default="" ma:fieldId="{a7144f27-c6ef-407e-8fb4-465121afbe2b}" ma:taxonomyMulti="true" ma:sspId="9ae8f2b4-7723-4074-8d0a-ecbcde67f65a" ma:termSetId="9cea25d0-9008-4d39-abcf-763a6009e6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GR_DokItemId" ma:index="28" nillable="true" ma:displayName="DokItemId" ma:hidden="true" ma:internalName="VGR_DokItemId" ma:readOnly="true">
      <xsd:simpleType>
        <xsd:restriction base="dms:Text">
          <xsd:maxLength value="255"/>
        </xsd:restriction>
      </xsd:simpleType>
    </xsd:element>
    <xsd:element name="VGR_MellanarkivId" ma:index="29" nillable="true" ma:displayName="MellanarkivId" ma:hidden="true" ma:internalName="VGR_MellanarkivId" ma:readOnly="true">
      <xsd:simpleType>
        <xsd:restriction base="dms:Text">
          <xsd:maxLength value="255"/>
        </xsd:restriction>
      </xsd:simpleType>
    </xsd:element>
    <xsd:element name="VGR_MellanarkivUrl" ma:index="30" nillable="true" ma:displayName="Arkivlänk" ma:format="Hyperlink" ma:hidden="true" ma:internalName="VGR_Mellanarkiv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GR_MellanarkivWebbUrl" ma:index="31" nillable="true" ma:displayName="Arkivlänk för webben" ma:hidden="true" ma:internalName="VGR_MellanarkivWebbUrl" ma:readOnly="true">
      <xsd:simpleType>
        <xsd:restriction base="dms:Text">
          <xsd:maxLength value="255"/>
        </xsd:restriction>
      </xsd:simpleType>
    </xsd:element>
    <xsd:element name="VGR_ArkivDatum" ma:index="32" nillable="true" ma:displayName="ArkivDatum" ma:format="DateTime" ma:hidden="true" ma:internalName="VGR_ArkivDatum" ma:readOnly="true">
      <xsd:simpleType>
        <xsd:restriction base="dms:DateTime"/>
      </xsd:simpleType>
    </xsd:element>
    <xsd:element name="VGR_Gallras" ma:index="33" nillable="true" ma:displayName="Gallras" ma:description="" ma:hidden="true" ma:internalName="VGR_Gallras" ma:readOnly="true">
      <xsd:simpleType>
        <xsd:restriction base="dms:Text">
          <xsd:maxLength value="255"/>
        </xsd:restriction>
      </xsd:simpleType>
    </xsd:element>
    <xsd:element name="ec6953a5eee3424faece5c2353cf0721" ma:index="34" nillable="true" ma:taxonomy="true" ma:internalName="ec6953a5eee3424faece5c2353cf0721" ma:taxonomyFieldName="VGR_AmnesIndelning" ma:displayName="Regional ämnesindelning" ma:default="" ma:fieldId="{ec6953a5-eee3-424f-aece-5c2353cf0721}" ma:taxonomyMulti="true" ma:sspId="9ae8f2b4-7723-4074-8d0a-ecbcde67f65a" ma:termSetId="66c52c7a-5036-4d83-ab03-8b3f33605b6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529ae1-08bf-42c0-bdbe-6ca19cd05d41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f03f07f6-46c0-4181-9f08-479226b58490}" ma:internalName="TaxCatchAll" ma:showField="CatchAllData" ma:web="91529ae1-08bf-42c0-bdbe-6ca19cd05d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5" nillable="true" ma:displayName="Taxonomy Catch All Column1" ma:hidden="true" ma:list="{f03f07f6-46c0-4181-9f08-479226b58490}" ma:internalName="TaxCatchAllLabel" ma:readOnly="true" ma:showField="CatchAllDataLabel" ma:web="91529ae1-08bf-42c0-bdbe-6ca19cd05d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36" nillable="true" ma:taxonomy="true" ma:internalName="TaxKeywordTaxHTField" ma:taxonomyFieldName="TaxKeyword" ma:displayName="Företagsnyckelord" ma:fieldId="{23f27201-bee3-471e-b2e7-b64fd8b7ca38}" ma:taxonomyMulti="true" ma:sspId="9ae8f2b4-7723-4074-8d0a-ecbcde67f65a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_dlc_DocId" ma:index="42" nillable="true" ma:displayName="Dokument-ID-värde" ma:description="Värdet för dokument-ID som tilldelats till det här objektet." ma:indexed="true" ma:internalName="_dlc_DocId" ma:readOnly="true">
      <xsd:simpleType>
        <xsd:restriction base="dms:Text"/>
      </xsd:simpleType>
    </xsd:element>
    <xsd:element name="_dlc_DocIdUrl" ma:index="43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4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52c23f-a756-462f-8287-3ff35245ed68" elementFormDefault="qualified">
    <xsd:import namespace="http://schemas.microsoft.com/office/2006/documentManagement/types"/>
    <xsd:import namespace="http://schemas.microsoft.com/office/infopath/2007/PartnerControls"/>
    <xsd:element name="iff0133ac3934f858b1ec890ab98b185" ma:index="45" nillable="true" ma:taxonomy="true" ma:internalName="iff0133ac3934f858b1ec890ab98b185" ma:taxonomyFieldName="Handlingstyp_RS" ma:displayName="Handlingstyp RS" ma:fieldId="{2ff0133a-c393-4f85-8b1e-c890ab98b185}" ma:sspId="9ae8f2b4-7723-4074-8d0a-ecbcde67f65a" ma:termSetId="de4697c2-9f06-477d-bb71-fe748a59b61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4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50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5f25bf-1789-480f-b8c0-81cfab192a09" elementFormDefault="qualified">
    <xsd:import namespace="http://schemas.microsoft.com/office/2006/documentManagement/types"/>
    <xsd:import namespace="http://schemas.microsoft.com/office/infopath/2007/PartnerControls"/>
    <xsd:element name="F_x00f6_rvaltningsobjekt" ma:index="47" nillable="true" ma:displayName="RC-Objekt" ma:internalName="F_x00f6_rvaltningsobjekt">
      <xsd:simpleType>
        <xsd:restriction base="dms:Choice">
          <xsd:enumeration value="Allmänt"/>
          <xsd:enumeration value="Alla förvaltningsobjekt"/>
          <xsd:enumeration value="Incidenthantering"/>
          <xsd:enumeration value="Förvaltning allmänt"/>
          <xsd:enumeration value="PROM"/>
          <xsd:enumeration value="CMS"/>
          <xsd:enumeration value="Integration"/>
          <xsd:enumeration value="Registreringsapplikationen"/>
          <xsd:enumeration value="GIRD"/>
          <xsd:enumeration value="Koordinatorsverktyget"/>
          <xsd:enumeration value="Våra registreringar"/>
          <xsd:enumeration value="Personstatushantering"/>
          <xsd:enumeration value="Konfigverktyget"/>
          <xsd:enumeration value="Ärendehantering"/>
          <xsd:enumeration value="Hantera svarsalternativ"/>
          <xsd:enumeration value="RRCT"/>
          <xsd:enumeration value="RefDoc"/>
          <xsd:enumeration value="SODA"/>
          <xsd:enumeration value="Projektdatabasen"/>
          <xsd:enumeration value="R-Server"/>
          <xsd:enumeration value="Shiny-server"/>
          <xsd:enumeration value="Stratum"/>
          <xsd:enumeration value="QREGPV"/>
          <xsd:enumeration value="SVEUS"/>
          <xsd:enumeration value="Möten"/>
          <xsd:enumeration value="Informationsklassning"/>
          <xsd:enumeration value="Nya datalagerlösningen"/>
          <xsd:enumeration value="Variabellista"/>
          <xsd:enumeration value="Ansökan via webben"/>
        </xsd:restriction>
      </xsd:simpleType>
    </xsd:element>
    <xsd:element name="Objekttyp" ma:index="48" nillable="true" ma:displayName="RC-typ" ma:format="Dropdown" ma:internalName="Objekttyp">
      <xsd:simpleType>
        <xsd:restriction base="dms:Choice">
          <xsd:enumeration value="Allmänt"/>
          <xsd:enumeration value="Beslut"/>
          <xsd:enumeration value="Enhetsmöte (årets)"/>
          <xsd:enumeration value="Enhetsmöte (äldre)"/>
          <xsd:enumeration value="Förvaltning - mall"/>
          <xsd:enumeration value="Förvaltning - modell"/>
          <xsd:enumeration value="Förvaltning - metod"/>
          <xsd:enumeration value="Förvaltning - projektdokument"/>
          <xsd:enumeration value="Förvaltning - presentation"/>
          <xsd:enumeration value="Förvaltning - OnePager"/>
          <xsd:enumeration value="Förvaltning - systembeskrivning"/>
          <xsd:enumeration value="Förvaltning - framtida utveckling"/>
          <xsd:enumeration value="Förvaltning - övriga dokument"/>
          <xsd:enumeration value="Förvaltning - historik"/>
          <xsd:enumeration value="SOAP"/>
          <xsd:enumeration value="SODA Allmänt"/>
          <xsd:enumeration value="StratumImporter"/>
          <xsd:enumeration value="REST"/>
          <xsd:enumeration value="RCIS"/>
          <xsd:enumeration value="Hipsther"/>
          <xsd:enumeration value="Duality"/>
          <xsd:enumeration value="Trident II"/>
          <xsd:enumeration value="SunBurst"/>
          <xsd:enumeration value="Minnesanteckningar"/>
          <xsd:enumeration value="Prombjudaren"/>
          <xsd:enumeration value="Promapplikationen"/>
          <xsd:enumeration value="Promadministrationen"/>
          <xsd:enumeration value="Gammalt förvaltningsobjekt"/>
          <xsd:enumeration value="Kommande förvaltningsobjekt"/>
          <xsd:enumeration value="Utvecklingsdag"/>
          <xsd:enumeration value="NKRR"/>
          <xsd:enumeration value="Presentation"/>
          <xsd:enumeration value="Certifikat"/>
          <xsd:enumeration value="Databasarbete"/>
          <xsd:enumeration value="Förstudie beställning"/>
          <xsd:enumeration value="IDP"/>
          <xsd:enumeration value="1177"/>
          <xsd:enumeration value="KT"/>
        </xsd:restriction>
      </xsd:simpleType>
    </xsd:element>
    <xsd:element name="IT_x002d_Gemensamt" ma:index="49" nillable="true" ma:displayName="IT-Gemensamt" ma:internalName="IT_x002d_Gemensamt">
      <xsd:simpleType>
        <xsd:restriction base="dms:Choice">
          <xsd:enumeration value="Allmänt"/>
          <xsd:enumeration value="Enhetens mål"/>
          <xsd:enumeration value="Nationell IT"/>
          <xsd:enumeration value="HR Information"/>
          <xsd:enumeration value="Möten"/>
          <xsd:enumeration value="Systemförvaltning"/>
          <xsd:enumeration value="Systemadministration"/>
          <xsd:enumeration value="Konfiguration"/>
          <xsd:enumeration value="Suppor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7FC9AB-643A-493A-9B55-C61737E1A3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5D9D11-65CA-4310-BCBE-8B3A1EE0B3DE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E0A7A919-45A4-46B1-8D84-833A78400DC3}">
  <ds:schemaRefs>
    <ds:schemaRef ds:uri="597d7713-8a3d-4bd2-ae30-edced55b2c1b"/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4552c23f-a756-462f-8287-3ff35245ed68"/>
    <ds:schemaRef ds:uri="c15f25bf-1789-480f-b8c0-81cfab192a09"/>
    <ds:schemaRef ds:uri="91529ae1-08bf-42c0-bdbe-6ca19cd05d41"/>
    <ds:schemaRef ds:uri="http://schemas.microsoft.com/office/2006/metadata/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197D263E-7574-4643-ADF5-3E9C88636E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7d7713-8a3d-4bd2-ae30-edced55b2c1b"/>
    <ds:schemaRef ds:uri="91529ae1-08bf-42c0-bdbe-6ca19cd05d41"/>
    <ds:schemaRef ds:uri="4552c23f-a756-462f-8287-3ff35245ed68"/>
    <ds:schemaRef ds:uri="c15f25bf-1789-480f-b8c0-81cfab192a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VGR-powerpointmall svenska</Template>
  <TotalTime>188</TotalTime>
  <Words>268</Words>
  <Application>Microsoft Office PowerPoint</Application>
  <PresentationFormat>Bildspel på skärmen (16:9)</PresentationFormat>
  <Paragraphs>31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Times New Roman</vt:lpstr>
      <vt:lpstr>VGR_vitt_blue</vt:lpstr>
      <vt:lpstr>PROM Tjänstebeskrivning för patientrapporterade utfallsmått</vt:lpstr>
      <vt:lpstr> PROM tjänsten består av följande, som tillsammans hanterar en omfattande logistik: </vt:lpstr>
      <vt:lpstr> PROM tjänsten består av följande, som tillsammans hanterar en omfattande logistik: </vt:lpstr>
      <vt:lpstr>Registeraktiviteter i samband med tjänsten:</vt:lpstr>
      <vt:lpstr>Servicenivå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IT-enheten Enhets- och tavelmöte</dc:title>
  <dc:creator>Urban Wiklund</dc:creator>
  <cp:keywords/>
  <cp:lastModifiedBy>Zeynep Ibisaf Yildirim</cp:lastModifiedBy>
  <cp:revision>18</cp:revision>
  <dcterms:created xsi:type="dcterms:W3CDTF">2022-01-19T10:12:45Z</dcterms:created>
  <dcterms:modified xsi:type="dcterms:W3CDTF">2024-02-01T15:02:57Z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0x01010006EBECDF67F89F4D8BC5FAF3B8FA559B02002722020DB05FBB4181D8FC0589E97C25</vt:lpwstr>
  </property>
  <property fmtid="{D5CDD505-2E9C-101B-9397-08002B2CF9AE}" pid="3" name="_dlc_DocIdItemGuid">
    <vt:lpwstr>6e7a8b75-623e-4150-b6d0-38a44460ed3d</vt:lpwstr>
  </property>
  <property fmtid="{D5CDD505-2E9C-101B-9397-08002B2CF9AE}" pid="4" name="VGR_AmnesIndelning">
    <vt:lpwstr/>
  </property>
  <property fmtid="{D5CDD505-2E9C-101B-9397-08002B2CF9AE}" pid="5" name="VGR_Lagparagraf">
    <vt:lpwstr/>
  </property>
  <property fmtid="{D5CDD505-2E9C-101B-9397-08002B2CF9AE}" pid="6" name="TaxKeyword">
    <vt:lpwstr/>
  </property>
  <property fmtid="{D5CDD505-2E9C-101B-9397-08002B2CF9AE}" pid="7" name="Handlingstyp_RS">
    <vt:lpwstr/>
  </property>
  <property fmtid="{D5CDD505-2E9C-101B-9397-08002B2CF9AE}" pid="8" name="VGR_SkapatEnhet">
    <vt:lpwstr/>
  </property>
  <property fmtid="{D5CDD505-2E9C-101B-9397-08002B2CF9AE}" pid="9" name="VGR_UpprattadForEnheter">
    <vt:lpwstr/>
  </property>
</Properties>
</file>