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6" r:id="rId12"/>
    <p:sldId id="287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48312"/>
    <a:srgbClr val="A75F0A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018E-C56B-427B-9D71-BBD08E378455}" type="datetimeFigureOut">
              <a:rPr lang="sv-SE" smtClean="0"/>
              <a:t>2024-01-30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1005-CA10-4C46-9F60-2F1DA38A2F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8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9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sv-SE" dirty="0" smtClean="0"/>
              <a:t>Öppenvårdsrapport pausades under </a:t>
            </a:r>
            <a:r>
              <a:rPr lang="sv-SE" dirty="0" smtClean="0"/>
              <a:t>pandemiåren. Senaste </a:t>
            </a:r>
            <a:r>
              <a:rPr lang="sv-SE" dirty="0" smtClean="0">
                <a:solidFill>
                  <a:schemeClr val="tx1"/>
                </a:solidFill>
              </a:rPr>
              <a:t>årsrapport ÖV är baserad på resultat från 2018 (kom ut 2019)</a:t>
            </a:r>
            <a:endParaRPr lang="sv-SE" dirty="0" smtClean="0"/>
          </a:p>
          <a:p>
            <a:pPr>
              <a:buFont typeface="Wingdings" panose="05000000000000000000" pitchFamily="2" charset="2"/>
              <a:buNone/>
            </a:pPr>
            <a:r>
              <a:rPr lang="sv-SE" b="1" dirty="0" smtClean="0"/>
              <a:t>2022: totalantal registreringar 1716</a:t>
            </a:r>
            <a:r>
              <a:rPr lang="sv-SE" dirty="0" smtClean="0"/>
              <a:t> (utskrivna ÖV). </a:t>
            </a:r>
          </a:p>
          <a:p>
            <a:pPr>
              <a:buFont typeface="Wingdings" panose="05000000000000000000" pitchFamily="2" charset="2"/>
              <a:buNone/>
            </a:pPr>
            <a:r>
              <a:rPr lang="sv-SE" dirty="0" smtClean="0"/>
              <a:t>Ökning jmf tidigare år (2018: 1423, 2017: 1440), högst antal sedan start </a:t>
            </a:r>
            <a:r>
              <a:rPr lang="sv-SE" dirty="0" err="1" smtClean="0"/>
              <a:t>öv</a:t>
            </a:r>
            <a:r>
              <a:rPr lang="sv-SE" dirty="0" smtClean="0"/>
              <a:t>-modulen 2010.</a:t>
            </a:r>
          </a:p>
          <a:p>
            <a:pPr>
              <a:buFont typeface="Wingdings" panose="05000000000000000000" pitchFamily="2" charset="2"/>
              <a:buNone/>
            </a:pPr>
            <a:r>
              <a:rPr lang="sv-SE" b="1" dirty="0" smtClean="0"/>
              <a:t>19 enheter </a:t>
            </a:r>
            <a:r>
              <a:rPr lang="sv-SE" dirty="0" smtClean="0"/>
              <a:t>har registrerat data för öppenvård 2022. Stora </a:t>
            </a:r>
            <a:r>
              <a:rPr lang="sv-SE" dirty="0" err="1" smtClean="0"/>
              <a:t>Sköndal</a:t>
            </a:r>
            <a:r>
              <a:rPr lang="sv-SE" dirty="0" smtClean="0"/>
              <a:t>, Furuhöjden och Gotland har tillkommit sedan 2018. </a:t>
            </a:r>
          </a:p>
          <a:p>
            <a:pPr>
              <a:buFont typeface="Wingdings" panose="05000000000000000000" pitchFamily="2" charset="2"/>
              <a:buNone/>
            </a:pPr>
            <a:r>
              <a:rPr lang="sv-SE" dirty="0" smtClean="0"/>
              <a:t>Rapporten redovisar enheter som gjort minst 20 registreringar. Gotland med färre än 20 registreringar finns inte med i resultatrapporten (som enskilda resultat), men i totalantalet.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40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Användningen varierar stort. Under pandemiåren förändrade uppdrag för öppenvårdsenheterna och begränsade möjligheter att registrera och använda registret. Enheterna behöver därför analysera egna data och tillse registreringsgrad av prioriterade målområden. </a:t>
            </a:r>
          </a:p>
          <a:p>
            <a:r>
              <a:rPr lang="sv-SE" b="1" dirty="0" smtClean="0"/>
              <a:t>Registrering av BMI</a:t>
            </a:r>
            <a:r>
              <a:rPr lang="sv-SE" dirty="0" smtClean="0"/>
              <a:t>, </a:t>
            </a:r>
            <a:r>
              <a:rPr lang="sv-SE" b="1" dirty="0" err="1" smtClean="0"/>
              <a:t>målnivå</a:t>
            </a:r>
            <a:r>
              <a:rPr lang="sv-SE" b="1" dirty="0" smtClean="0"/>
              <a:t> 90%: </a:t>
            </a:r>
            <a:r>
              <a:rPr lang="sv-SE" dirty="0" err="1" smtClean="0"/>
              <a:t>Målnivå</a:t>
            </a:r>
            <a:r>
              <a:rPr lang="sv-SE" dirty="0" smtClean="0"/>
              <a:t> vid både in- och utskrivning uppnås av två enheter. Vid enbart inskrivning flera enheter. </a:t>
            </a:r>
          </a:p>
          <a:p>
            <a:r>
              <a:rPr lang="sv-SE" b="1" dirty="0" smtClean="0"/>
              <a:t>Registrering av upplevelse av </a:t>
            </a:r>
            <a:r>
              <a:rPr lang="sv-SE" b="1" dirty="0" err="1" smtClean="0"/>
              <a:t>rehabinsatserna</a:t>
            </a:r>
            <a:r>
              <a:rPr lang="sv-SE" dirty="0" smtClean="0"/>
              <a:t>, </a:t>
            </a:r>
            <a:r>
              <a:rPr lang="sv-SE" b="1" dirty="0" err="1" smtClean="0"/>
              <a:t>målnivå</a:t>
            </a:r>
            <a:r>
              <a:rPr lang="sv-SE" b="1" dirty="0" smtClean="0"/>
              <a:t> 80% svarsfrekvens</a:t>
            </a:r>
            <a:r>
              <a:rPr lang="sv-SE" dirty="0" smtClean="0"/>
              <a:t>: Riksgenomsnitt 65% (75 % 2019). </a:t>
            </a:r>
            <a:r>
              <a:rPr lang="sv-SE" dirty="0" err="1" smtClean="0"/>
              <a:t>Målnivå</a:t>
            </a:r>
            <a:r>
              <a:rPr lang="sv-SE" dirty="0" smtClean="0"/>
              <a:t> uppnås av 9 enheter. 6 enheter har låg svarsfrekvens (&lt;60 %). </a:t>
            </a:r>
          </a:p>
          <a:p>
            <a:r>
              <a:rPr lang="sv-SE" b="1" dirty="0" smtClean="0"/>
              <a:t>Upprättande av </a:t>
            </a:r>
            <a:r>
              <a:rPr lang="sv-SE" b="1" dirty="0" err="1" smtClean="0"/>
              <a:t>rehabplan</a:t>
            </a:r>
            <a:r>
              <a:rPr lang="sv-SE" dirty="0" smtClean="0"/>
              <a:t>, </a:t>
            </a:r>
            <a:r>
              <a:rPr lang="sv-SE" b="1" dirty="0" err="1" smtClean="0"/>
              <a:t>målnivå</a:t>
            </a:r>
            <a:r>
              <a:rPr lang="sv-SE" b="1" dirty="0" smtClean="0"/>
              <a:t> 100%: </a:t>
            </a:r>
            <a:r>
              <a:rPr lang="sv-SE" dirty="0" smtClean="0"/>
              <a:t>riksgenomsnitt 95% (ökning jmf tidigare). 6 enheter uppnår målnivån 100%. (Borås, Karlstad, Danderyd, Furuhöjden, Olivia och Rehabstation Stockholm). </a:t>
            </a:r>
          </a:p>
          <a:p>
            <a:r>
              <a:rPr lang="sv-SE" b="1" dirty="0" smtClean="0"/>
              <a:t>Genomförd körkortsbedömning</a:t>
            </a:r>
            <a:r>
              <a:rPr lang="sv-SE" dirty="0" smtClean="0"/>
              <a:t>, </a:t>
            </a:r>
            <a:r>
              <a:rPr lang="sv-SE" b="1" dirty="0" err="1" smtClean="0"/>
              <a:t>målnivå</a:t>
            </a:r>
            <a:r>
              <a:rPr lang="sv-SE" b="1" dirty="0" smtClean="0"/>
              <a:t> 90 %. </a:t>
            </a:r>
            <a:r>
              <a:rPr lang="sv-SE" dirty="0" smtClean="0"/>
              <a:t>Genomsnitt för riket 68 %, sjunkit jmf 2018 (89%). 10 enheter når inte målnivån.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19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Användningsgrad av instrument varierar stort. GOSE</a:t>
            </a:r>
            <a:r>
              <a:rPr lang="sv-SE" baseline="0" dirty="0" smtClean="0"/>
              <a:t> (ut) </a:t>
            </a:r>
            <a:r>
              <a:rPr lang="sv-SE" baseline="0" dirty="0" smtClean="0"/>
              <a:t>används </a:t>
            </a:r>
            <a:r>
              <a:rPr lang="sv-SE" baseline="0" dirty="0" smtClean="0"/>
              <a:t>sällan, NIHSS aldrig, även gångklassifikation </a:t>
            </a:r>
            <a:r>
              <a:rPr lang="sv-SE" baseline="0" dirty="0" err="1" smtClean="0"/>
              <a:t>enl</a:t>
            </a:r>
            <a:r>
              <a:rPr lang="sv-SE" baseline="0" dirty="0" smtClean="0"/>
              <a:t> Holden och HAD </a:t>
            </a:r>
            <a:r>
              <a:rPr lang="sv-SE" baseline="0" dirty="0" err="1" smtClean="0"/>
              <a:t>resgistreras</a:t>
            </a:r>
            <a:r>
              <a:rPr lang="sv-SE" baseline="0" dirty="0" smtClean="0"/>
              <a:t> mer sällan.</a:t>
            </a:r>
          </a:p>
          <a:p>
            <a:r>
              <a:rPr lang="sv-SE" baseline="0" dirty="0" smtClean="0"/>
              <a:t>EQ5D och Lisat måttligt. BMI, </a:t>
            </a:r>
            <a:r>
              <a:rPr lang="sv-SE" baseline="0" dirty="0" smtClean="0"/>
              <a:t>livsstilsfaktorer </a:t>
            </a:r>
            <a:r>
              <a:rPr lang="sv-SE" baseline="0" dirty="0" smtClean="0"/>
              <a:t>mer frekvent.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99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Bedömning gjordes för 68% av patienterna. </a:t>
            </a:r>
          </a:p>
          <a:p>
            <a:r>
              <a:rPr lang="sv-SE" dirty="0" smtClean="0"/>
              <a:t>Medicinska hinder för bilkörning vid utskrivning från öppenvård föreligger hos 40 % av patienterna som hade körkort sedan tidigare. 10% saknar körkort sedan tidigare.</a:t>
            </a:r>
          </a:p>
          <a:p>
            <a:r>
              <a:rPr lang="sv-SE" dirty="0" smtClean="0"/>
              <a:t>Bild Figur 12 Körkortsbedömning vid utskrivning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9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Figur 16 </a:t>
            </a:r>
            <a:r>
              <a:rPr lang="sv-SE" dirty="0" err="1" smtClean="0"/>
              <a:t>LiSat</a:t>
            </a:r>
            <a:r>
              <a:rPr lang="sv-SE" dirty="0" smtClean="0"/>
              <a:t>- 11. Andel tillfredsställda med livet i allmänhet förmågehöjande rehabilitering. </a:t>
            </a:r>
          </a:p>
          <a:p>
            <a:r>
              <a:rPr lang="sv-SE" dirty="0" smtClean="0"/>
              <a:t>Förbättring ses inom delområdena Yrke/sysselsättning, Sexualliv och Kroppslig hälsa. För övriga delområden ses ingen förbättring. </a:t>
            </a:r>
          </a:p>
          <a:p>
            <a:r>
              <a:rPr lang="sv-SE" dirty="0" smtClean="0"/>
              <a:t>Figur 17 Andel tillfredsställda enl. LiSat-11, förmågehöjande rehabilitering n=644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56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Grad av ångest </a:t>
            </a:r>
            <a:r>
              <a:rPr lang="sv-SE" dirty="0" err="1" smtClean="0"/>
              <a:t>resp</a:t>
            </a:r>
            <a:r>
              <a:rPr lang="sv-SE" dirty="0" smtClean="0"/>
              <a:t> depressivitet. 0-7 ingen indikation, 8-10 möjlig indikation och 11-21 sannolik ångest/depression.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 samtliga diagnosgrupper ses lägre grad av sannolik ångest vid utskrivning jämfört med inskrivning. Graden av sannolik depression sjunker för alla diagnosgrupper utom ”övriga diagnoser”.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37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Högst andel mycket nöjda finns i områdena ”Personalens bemötande” (90%) och ”Ditt samarbete med personalen” (85 %) på rikets totalnivå. Lägst andel mycket nöjda finns i områdena kring information.</a:t>
            </a:r>
          </a:p>
          <a:p>
            <a:r>
              <a:rPr lang="sv-SE" dirty="0" smtClean="0"/>
              <a:t>Sett till antalet missnöjda/mycket missnöjda så finns förbättringsutrymme framförallt inom områdena: ”Information om var du kan vända dig vid behov av stöd efter sjukhusvistelsen” samt ”Information om sjukdomen”.</a:t>
            </a:r>
          </a:p>
          <a:p>
            <a:r>
              <a:rPr lang="sv-SE" dirty="0" smtClean="0"/>
              <a:t>Fortsatt viktigt att jobba med svarsfrekvens (även målindikator)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figurerna visas svar för förmågehöjande rehabilitering. Enbart enheter med minst 50% svarsfrekvens och minst 20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delfråga visas.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55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Högst andel mycket nöjd finns i områdena ”Personalens bemötande” (90%) och ”Ditt samarbete med personalen” (85 %) på rikets totalnivå. Lägst andel mycket nöjd finns i områdena kring information.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figurerna nedan visas svarsbilden för alla sju delfrågorna totalt i riket och per enhet, för förmågehöjande rehabilitering. Enbart enheter med minst 50% svarsfrekvens och minst 20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delfråga visas i graferna nedan.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1005-CA10-4C46-9F60-2F1DA38A2F3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92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06AC-7CA2-4B51-934A-CF88439A468A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2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B43B6-8D12-48FA-B46C-80B16CD9F0DE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54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572F-6AC5-4965-8172-7DEEF6A7DDAC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51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D963-C004-478F-AAF0-80B4EA938BA2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37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386E-3867-4C83-AC32-3715D7F47979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2201-10AA-4DAC-ADD8-3470FED30948}" type="datetime1">
              <a:rPr lang="sv-SE" smtClean="0"/>
              <a:t>2024-01-30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93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2590-4D11-447E-B01A-8F836F53BB00}" type="datetime1">
              <a:rPr lang="sv-SE" smtClean="0"/>
              <a:t>2024-01-30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68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59B1-C017-4AC3-81D6-5EE32CB7B41E}" type="datetime1">
              <a:rPr lang="sv-SE" smtClean="0"/>
              <a:t>2024-01-30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3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4C7E-7670-4036-9D83-B1D7A827A9DB}" type="datetime1">
              <a:rPr lang="sv-SE" smtClean="0"/>
              <a:t>2024-01-30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3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32E8B3-0310-4345-9ACB-F44583E1ACB6}" type="datetime1">
              <a:rPr lang="sv-SE" smtClean="0"/>
              <a:t>2024-01-30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8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ED6F-B594-46A3-BF2C-22EAFB40BA43}" type="datetime1">
              <a:rPr lang="sv-SE" smtClean="0"/>
              <a:t>2024-01-30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Svenskt Register för Rehabiliteringsmedicin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2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1420D-38F7-46AE-95B6-E5FA714D5958}" type="datetime1">
              <a:rPr lang="sv-SE" smtClean="0"/>
              <a:t>2024-01-30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v-SE"/>
              <a:t>Svenskt Register för Rehabiliteringsmedicin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AF42F6-D796-41EF-8C63-D70A45C4EAF6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4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428750" y="17176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sz="5300" dirty="0"/>
              <a:t/>
            </a:r>
            <a:br>
              <a:rPr lang="sv-SE" sz="5300" dirty="0"/>
            </a:br>
            <a:r>
              <a:rPr lang="sv-SE" sz="5300" dirty="0"/>
              <a:t>Svenskt Register för Rehabiliteringsmedicin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5300" dirty="0" smtClean="0"/>
              <a:t>Öppenvård</a:t>
            </a:r>
            <a:r>
              <a:rPr lang="sv-SE" dirty="0"/>
              <a:t/>
            </a:r>
            <a:br>
              <a:rPr lang="sv-SE" dirty="0"/>
            </a:br>
            <a:r>
              <a:rPr lang="sv-SE" sz="4000" dirty="0"/>
              <a:t>Delar ur Årsrapport </a:t>
            </a:r>
            <a:r>
              <a:rPr lang="sv-SE" sz="4000" dirty="0" smtClean="0"/>
              <a:t>2022</a:t>
            </a:r>
            <a:endParaRPr lang="sv-SE" sz="4400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1247775" y="4572000"/>
            <a:ext cx="4931352" cy="1655762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/>
              <a:t>Digitalt registermöte </a:t>
            </a:r>
            <a:endParaRPr lang="sv-SE" sz="2800" dirty="0"/>
          </a:p>
          <a:p>
            <a:pPr algn="l"/>
            <a:r>
              <a:rPr lang="sv-SE" sz="2800" dirty="0" smtClean="0"/>
              <a:t>2024-01-31</a:t>
            </a:r>
            <a:endParaRPr lang="sv-SE" sz="28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Svenskt Register för Rehabiliteringsmedicin</a:t>
            </a:r>
          </a:p>
        </p:txBody>
      </p:sp>
    </p:spTree>
    <p:extLst>
      <p:ext uri="{BB962C8B-B14F-4D97-AF65-F5344CB8AC3E}">
        <p14:creationId xmlns:p14="http://schemas.microsoft.com/office/powerpoint/2010/main" val="1254106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SE" dirty="0" smtClean="0"/>
              <a:t>=1716</a:t>
            </a:r>
          </a:p>
          <a:p>
            <a:r>
              <a:rPr lang="sv-SE" dirty="0" smtClean="0"/>
              <a:t>NIHSS n=355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Användningsgrad av instrument i registret i öppenvård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00" y="1281285"/>
            <a:ext cx="40005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Resultat: personligt beroende vid utskrivning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59435"/>
            <a:ext cx="10058400" cy="3996380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Svenskt Register för Rehabiliteringsmedicin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0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Resultat: Körförmåga </a:t>
            </a:r>
            <a:r>
              <a:rPr lang="sv-SE" sz="3200" dirty="0" smtClean="0"/>
              <a:t>(bedömt hos 68%)</a:t>
            </a:r>
            <a:endParaRPr lang="sv-SE" sz="3200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109" y="1880762"/>
            <a:ext cx="10628196" cy="3984461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Svenskt Register för Rehabiliteringsmedicin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86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Vid in- och utskrivning, förmågehöjande rehabilitering</a:t>
            </a:r>
            <a:r>
              <a:rPr lang="sv-SE" b="1" dirty="0" smtClean="0"/>
              <a:t>.</a:t>
            </a:r>
            <a:endParaRPr lang="sv-SE" b="1" dirty="0"/>
          </a:p>
          <a:p>
            <a:r>
              <a:rPr lang="sv-SE" b="1" dirty="0"/>
              <a:t>EQ5D </a:t>
            </a:r>
            <a:endParaRPr lang="sv-SE" b="1" dirty="0" smtClean="0"/>
          </a:p>
          <a:p>
            <a:r>
              <a:rPr lang="sv-SE" dirty="0" smtClean="0"/>
              <a:t>- index </a:t>
            </a:r>
            <a:r>
              <a:rPr lang="sv-SE" dirty="0"/>
              <a:t>av fem dimensioner: rörlighet, hygien, huvudsakliga aktiviteter, smärtor/besvär och oro/nedstämdhet. </a:t>
            </a:r>
          </a:p>
          <a:p>
            <a:r>
              <a:rPr lang="sv-SE" dirty="0" smtClean="0"/>
              <a:t>- skattning </a:t>
            </a:r>
            <a:r>
              <a:rPr lang="sv-SE" dirty="0"/>
              <a:t>av upplevt hälsotillstånd som helhet 0-100 (termometern). </a:t>
            </a:r>
          </a:p>
          <a:p>
            <a:r>
              <a:rPr lang="sv-SE" b="1" dirty="0"/>
              <a:t>Livstillfredsställelse (</a:t>
            </a:r>
            <a:r>
              <a:rPr lang="sv-SE" b="1" dirty="0" err="1"/>
              <a:t>LiSat</a:t>
            </a:r>
            <a:r>
              <a:rPr lang="sv-SE" b="1" dirty="0" smtClean="0"/>
              <a:t>)</a:t>
            </a:r>
          </a:p>
          <a:p>
            <a:endParaRPr lang="sv-SE" dirty="0"/>
          </a:p>
          <a:p>
            <a:r>
              <a:rPr lang="sv-SE" b="1" dirty="0"/>
              <a:t>HADS </a:t>
            </a:r>
            <a:r>
              <a:rPr lang="sv-SE" dirty="0"/>
              <a:t>grad av ångest och depressivitet</a:t>
            </a:r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74766" y="286603"/>
            <a:ext cx="10580914" cy="1450757"/>
          </a:xfrm>
        </p:spPr>
        <p:txBody>
          <a:bodyPr>
            <a:normAutofit/>
          </a:bodyPr>
          <a:lstStyle/>
          <a:p>
            <a:r>
              <a:rPr lang="sv-SE" dirty="0" smtClean="0"/>
              <a:t>Resultat </a:t>
            </a:r>
            <a:r>
              <a:rPr lang="sv-SE" dirty="0"/>
              <a:t>Patientrapporterade mätningar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smtClean="0"/>
              <a:t>(</a:t>
            </a:r>
            <a:r>
              <a:rPr lang="sv-SE" sz="3600" dirty="0"/>
              <a:t>PROM – patient </a:t>
            </a:r>
            <a:r>
              <a:rPr lang="sv-SE" sz="3600" dirty="0" err="1"/>
              <a:t>reported</a:t>
            </a:r>
            <a:r>
              <a:rPr lang="sv-SE" sz="3600" dirty="0"/>
              <a:t> </a:t>
            </a:r>
            <a:r>
              <a:rPr lang="sv-SE" sz="3600" dirty="0" err="1"/>
              <a:t>outcome</a:t>
            </a:r>
            <a:r>
              <a:rPr lang="sv-SE" sz="3600" dirty="0"/>
              <a:t> </a:t>
            </a:r>
            <a:r>
              <a:rPr lang="sv-SE" sz="3600" dirty="0" err="1"/>
              <a:t>measures</a:t>
            </a:r>
            <a:r>
              <a:rPr lang="sv-SE" sz="3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2415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7183" y="1845734"/>
            <a:ext cx="6854818" cy="4398312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26571" y="1845734"/>
            <a:ext cx="4937760" cy="4023360"/>
          </a:xfrm>
        </p:spPr>
        <p:txBody>
          <a:bodyPr>
            <a:normAutofit/>
          </a:bodyPr>
          <a:lstStyle/>
          <a:p>
            <a:r>
              <a:rPr lang="sv-SE" b="1" dirty="0"/>
              <a:t>EQ5D </a:t>
            </a:r>
            <a:r>
              <a:rPr lang="sv-SE" b="1" dirty="0" smtClean="0"/>
              <a:t>index 0 – 1,0 </a:t>
            </a:r>
            <a:endParaRPr lang="sv-SE" b="1" dirty="0" smtClean="0"/>
          </a:p>
          <a:p>
            <a:r>
              <a:rPr lang="sv-SE" b="1" dirty="0" smtClean="0"/>
              <a:t>- </a:t>
            </a:r>
            <a:r>
              <a:rPr lang="sv-SE" dirty="0" smtClean="0"/>
              <a:t>Normalpopulation</a:t>
            </a:r>
            <a:r>
              <a:rPr lang="sv-SE" dirty="0" smtClean="0"/>
              <a:t>: 0,8-0,9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-Förbättras under </a:t>
            </a:r>
            <a:r>
              <a:rPr lang="sv-SE" dirty="0" err="1" smtClean="0"/>
              <a:t>rehabperioden</a:t>
            </a:r>
            <a:r>
              <a:rPr lang="sv-SE" dirty="0" smtClean="0"/>
              <a:t>, men ligger mycket </a:t>
            </a:r>
            <a:r>
              <a:rPr lang="sv-SE" dirty="0"/>
              <a:t>lågt </a:t>
            </a:r>
            <a:r>
              <a:rPr lang="sv-SE" dirty="0" smtClean="0"/>
              <a:t>jämfört </a:t>
            </a:r>
            <a:r>
              <a:rPr lang="sv-SE" dirty="0"/>
              <a:t>normalpopulation. </a:t>
            </a:r>
            <a:endParaRPr lang="sv-SE" dirty="0" smtClean="0"/>
          </a:p>
          <a:p>
            <a:r>
              <a:rPr lang="sv-SE" dirty="0"/>
              <a:t>-</a:t>
            </a:r>
            <a:r>
              <a:rPr lang="sv-SE" dirty="0" smtClean="0"/>
              <a:t>Genomsnittligt </a:t>
            </a:r>
            <a:r>
              <a:rPr lang="sv-SE" dirty="0"/>
              <a:t>resultat för samtliga </a:t>
            </a:r>
            <a:r>
              <a:rPr lang="sv-SE" dirty="0" smtClean="0"/>
              <a:t>patienter: </a:t>
            </a:r>
            <a:r>
              <a:rPr lang="sv-SE" dirty="0"/>
              <a:t>in 0,53 och ut 0,60. </a:t>
            </a:r>
            <a:endParaRPr lang="sv-SE" dirty="0" smtClean="0"/>
          </a:p>
          <a:p>
            <a:r>
              <a:rPr lang="sv-SE" dirty="0"/>
              <a:t>-</a:t>
            </a:r>
            <a:r>
              <a:rPr lang="sv-SE" dirty="0" smtClean="0"/>
              <a:t>Patientgrupp </a:t>
            </a:r>
            <a:r>
              <a:rPr lang="sv-SE" dirty="0"/>
              <a:t>”övriga skador/sjukdomar, rörelseapparaten” </a:t>
            </a:r>
            <a:r>
              <a:rPr lang="sv-SE" dirty="0" smtClean="0"/>
              <a:t>förbättras mest.</a:t>
            </a:r>
            <a:endParaRPr lang="sv-SE" dirty="0" smtClean="0"/>
          </a:p>
          <a:p>
            <a:r>
              <a:rPr lang="sv-SE" dirty="0"/>
              <a:t>-</a:t>
            </a:r>
            <a:r>
              <a:rPr lang="sv-SE" dirty="0" smtClean="0"/>
              <a:t>Genomsnitt </a:t>
            </a:r>
            <a:r>
              <a:rPr lang="sv-SE" dirty="0" smtClean="0"/>
              <a:t>för ryggmärgsskada </a:t>
            </a:r>
            <a:r>
              <a:rPr lang="sv-SE" dirty="0"/>
              <a:t>förbättras inte under vårdtiden. </a:t>
            </a: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26571" y="286603"/>
            <a:ext cx="10829109" cy="1450757"/>
          </a:xfrm>
        </p:spPr>
        <p:txBody>
          <a:bodyPr/>
          <a:lstStyle/>
          <a:p>
            <a:r>
              <a:rPr lang="sv-SE" dirty="0" smtClean="0"/>
              <a:t>EQ5D index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0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13508" y="1832671"/>
            <a:ext cx="4937760" cy="4023360"/>
          </a:xfrm>
        </p:spPr>
        <p:txBody>
          <a:bodyPr>
            <a:normAutofit/>
          </a:bodyPr>
          <a:lstStyle/>
          <a:p>
            <a:r>
              <a:rPr lang="sv-SE" b="1" dirty="0"/>
              <a:t>Skattning av nuvarande hälsotillstånd </a:t>
            </a:r>
            <a:r>
              <a:rPr lang="sv-SE" dirty="0"/>
              <a:t>(0-100 poäng). </a:t>
            </a:r>
            <a:endParaRPr lang="sv-SE" dirty="0" smtClean="0"/>
          </a:p>
          <a:p>
            <a:r>
              <a:rPr lang="sv-SE" dirty="0" smtClean="0"/>
              <a:t>Förbättring mellan </a:t>
            </a:r>
            <a:r>
              <a:rPr lang="sv-SE" dirty="0"/>
              <a:t>in- och utskrivning. </a:t>
            </a:r>
            <a:endParaRPr lang="sv-SE" dirty="0" smtClean="0"/>
          </a:p>
          <a:p>
            <a:r>
              <a:rPr lang="sv-SE" dirty="0" smtClean="0"/>
              <a:t>Rikets </a:t>
            </a:r>
            <a:r>
              <a:rPr lang="sv-SE" dirty="0"/>
              <a:t>medelvärde: in 56 - ut 62, oförändrat jmf </a:t>
            </a:r>
            <a:r>
              <a:rPr lang="sv-SE" dirty="0" smtClean="0"/>
              <a:t>2018 </a:t>
            </a:r>
            <a:r>
              <a:rPr lang="sv-SE" dirty="0"/>
              <a:t>(in 57, ut 64). </a:t>
            </a:r>
            <a:endParaRPr lang="sv-SE" dirty="0" smtClean="0"/>
          </a:p>
          <a:p>
            <a:r>
              <a:rPr lang="sv-SE" dirty="0" smtClean="0"/>
              <a:t>Normalpopulation </a:t>
            </a:r>
            <a:r>
              <a:rPr lang="sv-SE" dirty="0"/>
              <a:t>i Sverige: </a:t>
            </a:r>
            <a:r>
              <a:rPr lang="sv-SE" dirty="0" smtClean="0"/>
              <a:t>82 - 90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13508" y="286603"/>
            <a:ext cx="10842172" cy="1450757"/>
          </a:xfrm>
        </p:spPr>
        <p:txBody>
          <a:bodyPr/>
          <a:lstStyle/>
          <a:p>
            <a:r>
              <a:rPr lang="sv-SE" dirty="0" smtClean="0"/>
              <a:t>EQ5D VAS</a:t>
            </a:r>
            <a:r>
              <a:rPr lang="sv-SE" i="1" dirty="0" smtClean="0"/>
              <a:t> </a:t>
            </a:r>
            <a:endParaRPr lang="sv-SE" dirty="0"/>
          </a:p>
        </p:txBody>
      </p:sp>
      <p:pic>
        <p:nvPicPr>
          <p:cNvPr id="5" name="Platshållare för innehåll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0273" y="1290948"/>
            <a:ext cx="6752315" cy="55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58262" y="286603"/>
            <a:ext cx="10997418" cy="1450757"/>
          </a:xfrm>
        </p:spPr>
        <p:txBody>
          <a:bodyPr/>
          <a:lstStyle/>
          <a:p>
            <a:r>
              <a:rPr lang="sv-SE" dirty="0"/>
              <a:t>Livstillfredsställelse (</a:t>
            </a:r>
            <a:r>
              <a:rPr lang="sv-SE" dirty="0" err="1"/>
              <a:t>LiSat</a:t>
            </a:r>
            <a:r>
              <a:rPr lang="sv-SE" dirty="0" smtClean="0"/>
              <a:t>)  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/>
              <a:t>Livstillfredsställelse (</a:t>
            </a:r>
            <a:r>
              <a:rPr lang="sv-SE" b="1" dirty="0" err="1"/>
              <a:t>LiSat</a:t>
            </a:r>
            <a:r>
              <a:rPr lang="sv-SE" b="1" dirty="0"/>
              <a:t>) </a:t>
            </a:r>
            <a:r>
              <a:rPr lang="sv-SE" dirty="0"/>
              <a:t>vid in- och utskrivning, förmågehöjande rehabilitering.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213463"/>
            <a:ext cx="6492747" cy="265563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052" y="2183522"/>
            <a:ext cx="6313034" cy="39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Ångest och depressivitet (HAD</a:t>
            </a:r>
            <a:r>
              <a:rPr lang="sv-SE" dirty="0" smtClean="0"/>
              <a:t>),                     per diagnosgrupp, </a:t>
            </a:r>
            <a:r>
              <a:rPr lang="sv-SE" dirty="0" smtClean="0"/>
              <a:t>förmågehöjande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885" y="1881554"/>
            <a:ext cx="5876520" cy="3397041"/>
          </a:xfrm>
          <a:prstGeom prst="rect">
            <a:avLst/>
          </a:prstGeom>
        </p:spPr>
      </p:pic>
      <p:pic>
        <p:nvPicPr>
          <p:cNvPr id="10" name="Platshållare för innehåll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8664" y="2092570"/>
            <a:ext cx="5835892" cy="31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93894" y="286603"/>
            <a:ext cx="10761786" cy="1450757"/>
          </a:xfrm>
        </p:spPr>
        <p:txBody>
          <a:bodyPr>
            <a:normAutofit/>
          </a:bodyPr>
          <a:lstStyle/>
          <a:p>
            <a:r>
              <a:rPr lang="sv-SE" dirty="0" smtClean="0"/>
              <a:t>Resultat </a:t>
            </a:r>
            <a:r>
              <a:rPr lang="sv-SE" dirty="0"/>
              <a:t>Patientrapporterade mätningar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200" dirty="0" smtClean="0"/>
              <a:t>(PREM Patient </a:t>
            </a:r>
            <a:r>
              <a:rPr lang="sv-SE" sz="3200" dirty="0" err="1" smtClean="0"/>
              <a:t>reported</a:t>
            </a:r>
            <a:r>
              <a:rPr lang="sv-SE" sz="3200" dirty="0" smtClean="0"/>
              <a:t> </a:t>
            </a:r>
            <a:r>
              <a:rPr lang="sv-SE" sz="3200" dirty="0" err="1" smtClean="0"/>
              <a:t>experience</a:t>
            </a:r>
            <a:r>
              <a:rPr lang="sv-SE" sz="3200" dirty="0" smtClean="0"/>
              <a:t> </a:t>
            </a:r>
            <a:r>
              <a:rPr lang="sv-SE" sz="3200" dirty="0" err="1" smtClean="0"/>
              <a:t>measures</a:t>
            </a:r>
            <a:r>
              <a:rPr lang="sv-SE" sz="3200" dirty="0" smtClean="0"/>
              <a:t>) </a:t>
            </a:r>
            <a:endParaRPr lang="sv-SE" sz="32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93894" y="1924865"/>
            <a:ext cx="4937760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b="1" dirty="0"/>
              <a:t>Grad av </a:t>
            </a:r>
            <a:r>
              <a:rPr lang="sv-SE" b="1" dirty="0" smtClean="0"/>
              <a:t>nöjdhet med: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Personalens bemötande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Ditt samarbete med personalen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Rehabiliteringens innehåll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Eget inflytande över rehabiliteringen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Det sätt du fått information om </a:t>
            </a:r>
            <a:r>
              <a:rPr lang="sv-SE" dirty="0" err="1" smtClean="0"/>
              <a:t>sjd</a:t>
            </a:r>
            <a:r>
              <a:rPr lang="sv-SE" dirty="0" smtClean="0"/>
              <a:t>/skada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Information om var du kan vända dig vid behov av stöd efter rehabiliteringen 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Bemötande mot familj och närstående 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Information din familj och närstående har fått under rehabiliteringen 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Nöjd med uppnått resultat under rehabiliteringen i förhållande till individuell rehabiliteringsplan 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912512" y="1854526"/>
            <a:ext cx="4937760" cy="4023360"/>
          </a:xfrm>
        </p:spPr>
        <p:txBody>
          <a:bodyPr>
            <a:normAutofit fontScale="77500" lnSpcReduction="20000"/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245" y="1735135"/>
            <a:ext cx="6075485" cy="468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31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52444" y="286603"/>
            <a:ext cx="10803236" cy="1450757"/>
          </a:xfrm>
        </p:spPr>
        <p:txBody>
          <a:bodyPr/>
          <a:lstStyle/>
          <a:p>
            <a:r>
              <a:rPr lang="sv-SE" dirty="0"/>
              <a:t>Grad av nöjdhet </a:t>
            </a:r>
            <a:r>
              <a:rPr lang="sv-SE" dirty="0" smtClean="0"/>
              <a:t>med rehabiliteringen 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7755" y="1847322"/>
            <a:ext cx="5740942" cy="4404009"/>
          </a:xfrm>
          <a:prstGeom prst="rect">
            <a:avLst/>
          </a:prstGeom>
        </p:spPr>
      </p:pic>
      <p:pic>
        <p:nvPicPr>
          <p:cNvPr id="9" name="Platshållare för innehåll 8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2444" y="1847321"/>
            <a:ext cx="5746373" cy="44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7889966" y="1845734"/>
            <a:ext cx="3851167" cy="4177142"/>
          </a:xfrm>
        </p:spPr>
        <p:txBody>
          <a:bodyPr/>
          <a:lstStyle/>
          <a:p>
            <a:r>
              <a:rPr lang="sv-SE" b="1" dirty="0"/>
              <a:t>T</a:t>
            </a:r>
            <a:r>
              <a:rPr lang="sv-SE" b="1" dirty="0" smtClean="0"/>
              <a:t>otalantal 1716</a:t>
            </a:r>
            <a:endParaRPr lang="sv-SE" dirty="0" smtClean="0"/>
          </a:p>
          <a:p>
            <a:r>
              <a:rPr lang="sv-SE" dirty="0"/>
              <a:t>(</a:t>
            </a:r>
            <a:r>
              <a:rPr lang="sv-SE" dirty="0" smtClean="0"/>
              <a:t>2018</a:t>
            </a:r>
            <a:r>
              <a:rPr lang="sv-SE" dirty="0"/>
              <a:t>: 1423, 2017: </a:t>
            </a:r>
            <a:r>
              <a:rPr lang="sv-SE" dirty="0" smtClean="0"/>
              <a:t>1440). </a:t>
            </a:r>
          </a:p>
          <a:p>
            <a:r>
              <a:rPr lang="sv-SE" dirty="0" smtClean="0"/>
              <a:t>Högst </a:t>
            </a:r>
            <a:r>
              <a:rPr lang="sv-SE" dirty="0"/>
              <a:t>antal sedan start </a:t>
            </a:r>
            <a:r>
              <a:rPr lang="sv-SE" dirty="0" smtClean="0"/>
              <a:t>ÖV-modul </a:t>
            </a:r>
            <a:r>
              <a:rPr lang="sv-SE" dirty="0"/>
              <a:t>2010</a:t>
            </a:r>
            <a:r>
              <a:rPr lang="sv-SE" dirty="0" smtClean="0"/>
              <a:t>.</a:t>
            </a:r>
          </a:p>
          <a:p>
            <a:r>
              <a:rPr lang="sv-SE" b="1" dirty="0"/>
              <a:t>19 enheter </a:t>
            </a:r>
            <a:r>
              <a:rPr lang="sv-SE" dirty="0"/>
              <a:t>har registrerat data för </a:t>
            </a:r>
            <a:r>
              <a:rPr lang="sv-SE" dirty="0" smtClean="0"/>
              <a:t>öppenvård under 2022. </a:t>
            </a:r>
          </a:p>
          <a:p>
            <a:r>
              <a:rPr lang="sv-SE" dirty="0" smtClean="0"/>
              <a:t>Stora </a:t>
            </a:r>
            <a:r>
              <a:rPr lang="sv-SE" dirty="0" err="1"/>
              <a:t>Sköndal</a:t>
            </a:r>
            <a:r>
              <a:rPr lang="sv-SE" dirty="0"/>
              <a:t>, Furuhöjden och Gotland </a:t>
            </a:r>
            <a:r>
              <a:rPr lang="sv-SE" dirty="0" smtClean="0"/>
              <a:t>tillkommit </a:t>
            </a:r>
            <a:r>
              <a:rPr lang="sv-SE" dirty="0"/>
              <a:t>sedan 2018.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Bild antal registreringar? </a:t>
            </a:r>
            <a:r>
              <a:rPr lang="sv-SE" dirty="0" err="1"/>
              <a:t>Fig</a:t>
            </a:r>
            <a:r>
              <a:rPr lang="sv-SE" dirty="0"/>
              <a:t> </a:t>
            </a:r>
            <a:r>
              <a:rPr lang="sv-SE" dirty="0" smtClean="0"/>
              <a:t>1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(Bild </a:t>
            </a:r>
            <a:r>
              <a:rPr lang="sv-SE" dirty="0"/>
              <a:t>könsfördelning? </a:t>
            </a:r>
            <a:r>
              <a:rPr lang="sv-SE" dirty="0" err="1"/>
              <a:t>Fig</a:t>
            </a:r>
            <a:r>
              <a:rPr lang="sv-SE" dirty="0"/>
              <a:t> </a:t>
            </a:r>
            <a:r>
              <a:rPr lang="sv-SE" dirty="0" smtClean="0"/>
              <a:t>2)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97279" y="130215"/>
            <a:ext cx="10058400" cy="1450757"/>
          </a:xfrm>
        </p:spPr>
        <p:txBody>
          <a:bodyPr/>
          <a:lstStyle/>
          <a:p>
            <a:r>
              <a:rPr lang="sv-SE" dirty="0" smtClean="0"/>
              <a:t>Antal utskrivna patienter ÖV 2022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69226"/>
            <a:ext cx="7694024" cy="51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Rehabilitering i öppenvård varierar stort i landet, beträffande uppdrag, vårdkedjor, målgrupp, diagnoser, vårdtider, hur man registrerar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Resultat är svåra </a:t>
            </a:r>
            <a:r>
              <a:rPr lang="sv-SE" dirty="0"/>
              <a:t>att tolka på gruppnivå </a:t>
            </a:r>
            <a:r>
              <a:rPr lang="sv-SE" dirty="0" smtClean="0"/>
              <a:t>på grund av </a:t>
            </a:r>
            <a:r>
              <a:rPr lang="sv-SE" dirty="0"/>
              <a:t>olika förutsättningar </a:t>
            </a:r>
            <a:r>
              <a:rPr lang="sv-SE" dirty="0" smtClean="0"/>
              <a:t>enligt </a:t>
            </a:r>
            <a:r>
              <a:rPr lang="sv-SE" dirty="0"/>
              <a:t>ovan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Användningsgraden av olika instrument </a:t>
            </a:r>
            <a:r>
              <a:rPr lang="sv-SE" dirty="0" smtClean="0"/>
              <a:t>varierar stort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Värdefullt att </a:t>
            </a:r>
            <a:r>
              <a:rPr lang="sv-SE" dirty="0"/>
              <a:t>använda registerdata för att följa sin egen enhets </a:t>
            </a:r>
            <a:r>
              <a:rPr lang="sv-SE" dirty="0" smtClean="0"/>
              <a:t>resultat över tid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Möjlighet </a:t>
            </a:r>
            <a:r>
              <a:rPr lang="sv-SE" dirty="0" smtClean="0"/>
              <a:t>finns att </a:t>
            </a:r>
            <a:r>
              <a:rPr lang="sv-SE" dirty="0" smtClean="0"/>
              <a:t>jämföra med dels riksgenomsnitt dels andra enheter via fliken ”Statistik” på registrets </a:t>
            </a:r>
            <a:r>
              <a:rPr lang="sv-SE" dirty="0" smtClean="0"/>
              <a:t>hemsida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/>
              <a:t>Tveksamt om det är </a:t>
            </a:r>
            <a:r>
              <a:rPr lang="sv-SE" dirty="0"/>
              <a:t>meningsfullt att sammanställa </a:t>
            </a:r>
            <a:r>
              <a:rPr lang="sv-SE" dirty="0" smtClean="0"/>
              <a:t>årsrapport </a:t>
            </a:r>
            <a:r>
              <a:rPr lang="sv-SE" dirty="0"/>
              <a:t>med genomsnittsresultat för </a:t>
            </a:r>
            <a:r>
              <a:rPr lang="sv-SE" dirty="0" smtClean="0"/>
              <a:t>rikets öppenvård</a:t>
            </a:r>
            <a:endParaRPr lang="sv-SE" dirty="0"/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</a:p>
        </p:txBody>
      </p:sp>
    </p:spTree>
    <p:extLst>
      <p:ext uri="{BB962C8B-B14F-4D97-AF65-F5344CB8AC3E}">
        <p14:creationId xmlns:p14="http://schemas.microsoft.com/office/powerpoint/2010/main" val="40876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Typ av öppenvård </a:t>
            </a:r>
            <a:br>
              <a:rPr lang="sv-SE" dirty="0"/>
            </a:b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600891" y="1845734"/>
            <a:ext cx="5434148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Enbart </a:t>
            </a:r>
            <a:r>
              <a:rPr lang="sv-SE" b="1" dirty="0"/>
              <a:t>utredning/bedömning: </a:t>
            </a:r>
            <a:r>
              <a:rPr lang="sv-SE" dirty="0"/>
              <a:t>8</a:t>
            </a:r>
            <a:r>
              <a:rPr lang="sv-SE" dirty="0" smtClean="0"/>
              <a:t>%,</a:t>
            </a:r>
          </a:p>
          <a:p>
            <a:pPr marL="0" indent="0">
              <a:buNone/>
            </a:pPr>
            <a:r>
              <a:rPr lang="sv-SE" b="1" dirty="0" smtClean="0"/>
              <a:t>Förmågehöjande </a:t>
            </a:r>
            <a:r>
              <a:rPr lang="sv-SE" b="1" dirty="0"/>
              <a:t>rehabilitering: </a:t>
            </a:r>
            <a:r>
              <a:rPr lang="sv-SE" dirty="0"/>
              <a:t>88%. </a:t>
            </a:r>
            <a:r>
              <a:rPr lang="sv-SE" dirty="0" smtClean="0"/>
              <a:t>(81% 2018)</a:t>
            </a:r>
            <a:endParaRPr lang="sv-SE" dirty="0"/>
          </a:p>
          <a:p>
            <a:r>
              <a:rPr lang="sv-SE" dirty="0"/>
              <a:t>Ofta i relativ anslutning till skada/</a:t>
            </a:r>
            <a:r>
              <a:rPr lang="sv-SE" dirty="0" err="1"/>
              <a:t>sjd</a:t>
            </a:r>
            <a:r>
              <a:rPr lang="sv-SE" dirty="0"/>
              <a:t> och/eller subakut </a:t>
            </a:r>
            <a:r>
              <a:rPr lang="sv-SE" dirty="0" err="1" smtClean="0"/>
              <a:t>slutenvårdsrehab</a:t>
            </a:r>
            <a:endParaRPr lang="sv-SE" dirty="0"/>
          </a:p>
          <a:p>
            <a:r>
              <a:rPr lang="sv-SE" dirty="0" smtClean="0"/>
              <a:t>Intensitet (patientträning): </a:t>
            </a:r>
          </a:p>
          <a:p>
            <a:r>
              <a:rPr lang="sv-SE" dirty="0" smtClean="0"/>
              <a:t>38</a:t>
            </a:r>
            <a:r>
              <a:rPr lang="sv-SE" dirty="0"/>
              <a:t>% 5-10 </a:t>
            </a:r>
            <a:r>
              <a:rPr lang="sv-SE" dirty="0" smtClean="0"/>
              <a:t>timmar/v, 40</a:t>
            </a:r>
            <a:r>
              <a:rPr lang="sv-SE" dirty="0"/>
              <a:t>% 10-20 </a:t>
            </a:r>
            <a:r>
              <a:rPr lang="sv-SE" dirty="0" smtClean="0"/>
              <a:t>timmar/v </a:t>
            </a:r>
            <a:endParaRPr lang="sv-SE" dirty="0"/>
          </a:p>
          <a:p>
            <a:pPr marL="0" indent="0">
              <a:buNone/>
            </a:pPr>
            <a:r>
              <a:rPr lang="sv-SE" b="1" dirty="0"/>
              <a:t>Förmågebibehållande rehabilitering: </a:t>
            </a:r>
            <a:r>
              <a:rPr lang="sv-SE" dirty="0"/>
              <a:t>5%</a:t>
            </a:r>
          </a:p>
          <a:p>
            <a:r>
              <a:rPr lang="sv-SE" dirty="0"/>
              <a:t>Senare skede efter skada/</a:t>
            </a:r>
            <a:r>
              <a:rPr lang="sv-SE" dirty="0" err="1"/>
              <a:t>sjd</a:t>
            </a:r>
            <a:r>
              <a:rPr lang="sv-SE" dirty="0"/>
              <a:t>, tex MS eller </a:t>
            </a:r>
            <a:r>
              <a:rPr lang="sv-SE" dirty="0" smtClean="0"/>
              <a:t>          kronisk neurologisk </a:t>
            </a:r>
            <a:r>
              <a:rPr lang="sv-SE" dirty="0" err="1" smtClean="0"/>
              <a:t>sjd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176" y="1845734"/>
            <a:ext cx="6437824" cy="36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45599" y="1825625"/>
            <a:ext cx="5826599" cy="4177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b="1" dirty="0"/>
              <a:t>Hjärnskadegrupp</a:t>
            </a:r>
            <a:r>
              <a:rPr lang="sv-SE" dirty="0"/>
              <a:t> (Stroke, SAB, TBI mm) 48% (55% 2018). </a:t>
            </a:r>
            <a:endParaRPr lang="sv-SE" dirty="0" smtClean="0"/>
          </a:p>
          <a:p>
            <a:r>
              <a:rPr lang="sv-SE" b="1" dirty="0" err="1" smtClean="0"/>
              <a:t>Demyeliniserande</a:t>
            </a:r>
            <a:r>
              <a:rPr lang="sv-SE" b="1" dirty="0" smtClean="0"/>
              <a:t> </a:t>
            </a:r>
            <a:r>
              <a:rPr lang="sv-SE" b="1" dirty="0" err="1" smtClean="0"/>
              <a:t>sjd</a:t>
            </a:r>
            <a:r>
              <a:rPr lang="sv-SE" b="1" dirty="0" smtClean="0"/>
              <a:t>/</a:t>
            </a:r>
            <a:r>
              <a:rPr lang="sv-SE" b="1" dirty="0" err="1" smtClean="0"/>
              <a:t>neurodiagnos</a:t>
            </a:r>
            <a:r>
              <a:rPr lang="sv-SE" b="1" dirty="0" smtClean="0"/>
              <a:t> </a:t>
            </a:r>
            <a:r>
              <a:rPr lang="sv-SE" dirty="0" smtClean="0"/>
              <a:t>37% (25</a:t>
            </a:r>
            <a:r>
              <a:rPr lang="sv-SE" dirty="0"/>
              <a:t>% </a:t>
            </a:r>
            <a:r>
              <a:rPr lang="sv-SE" dirty="0" smtClean="0"/>
              <a:t>2018). </a:t>
            </a:r>
            <a:endParaRPr lang="sv-SE" dirty="0"/>
          </a:p>
          <a:p>
            <a:r>
              <a:rPr lang="sv-SE" b="1" dirty="0"/>
              <a:t>R</a:t>
            </a:r>
            <a:r>
              <a:rPr lang="sv-SE" b="1" dirty="0" smtClean="0"/>
              <a:t>yggmärgsskador</a:t>
            </a:r>
            <a:r>
              <a:rPr lang="sv-SE" dirty="0" smtClean="0"/>
              <a:t> 8 % (12</a:t>
            </a:r>
            <a:r>
              <a:rPr lang="sv-SE" dirty="0"/>
              <a:t>% </a:t>
            </a:r>
            <a:r>
              <a:rPr lang="sv-SE" dirty="0" smtClean="0"/>
              <a:t>2018). </a:t>
            </a:r>
          </a:p>
          <a:p>
            <a:endParaRPr lang="sv-SE" b="1" dirty="0" smtClean="0"/>
          </a:p>
          <a:p>
            <a:r>
              <a:rPr lang="sv-SE" b="1" dirty="0" smtClean="0"/>
              <a:t>Förmågehöjande </a:t>
            </a:r>
            <a:r>
              <a:rPr lang="sv-SE" b="1" dirty="0"/>
              <a:t>rehabilitering </a:t>
            </a:r>
            <a:r>
              <a:rPr lang="sv-SE" dirty="0" smtClean="0"/>
              <a:t>avspeglar totalen </a:t>
            </a:r>
            <a:r>
              <a:rPr lang="sv-SE" dirty="0" err="1"/>
              <a:t>pga</a:t>
            </a:r>
            <a:r>
              <a:rPr lang="sv-SE" dirty="0"/>
              <a:t> majoritet av registreringar.</a:t>
            </a:r>
          </a:p>
          <a:p>
            <a:r>
              <a:rPr lang="sv-SE" b="1" dirty="0" smtClean="0"/>
              <a:t>Förmågebibehållande: </a:t>
            </a:r>
            <a:r>
              <a:rPr lang="sv-SE" dirty="0"/>
              <a:t>övervikt </a:t>
            </a:r>
            <a:r>
              <a:rPr lang="sv-SE" dirty="0" err="1" smtClean="0"/>
              <a:t>demyeliniserande</a:t>
            </a:r>
            <a:r>
              <a:rPr lang="sv-SE" dirty="0" smtClean="0"/>
              <a:t> sjukdomar/</a:t>
            </a:r>
            <a:r>
              <a:rPr lang="sv-SE" dirty="0" err="1" smtClean="0"/>
              <a:t>neurodiagnos</a:t>
            </a:r>
            <a:r>
              <a:rPr lang="sv-SE" dirty="0" smtClean="0"/>
              <a:t> </a:t>
            </a:r>
            <a:r>
              <a:rPr lang="sv-SE" dirty="0"/>
              <a:t>(64%). </a:t>
            </a:r>
          </a:p>
          <a:p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Demografi: </a:t>
            </a:r>
            <a:r>
              <a:rPr lang="sv-SE" dirty="0" smtClean="0"/>
              <a:t>Diagnosgrupper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8" y="1737360"/>
            <a:ext cx="5597963" cy="46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986" y="1332411"/>
            <a:ext cx="7323991" cy="552558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031966" y="0"/>
            <a:ext cx="10058400" cy="1450757"/>
          </a:xfrm>
        </p:spPr>
        <p:txBody>
          <a:bodyPr/>
          <a:lstStyle/>
          <a:p>
            <a:r>
              <a:rPr lang="sv-SE" dirty="0" smtClean="0"/>
              <a:t>Demografi: Åldersfördelning per enhet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98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345600" y="1825625"/>
            <a:ext cx="5913884" cy="4177142"/>
          </a:xfrm>
        </p:spPr>
        <p:txBody>
          <a:bodyPr/>
          <a:lstStyle/>
          <a:p>
            <a:r>
              <a:rPr lang="sv-SE" b="1" dirty="0"/>
              <a:t>Tid från </a:t>
            </a:r>
            <a:r>
              <a:rPr lang="sv-SE" b="1" dirty="0" smtClean="0"/>
              <a:t>utfärdande av remiss </a:t>
            </a:r>
            <a:r>
              <a:rPr lang="sv-SE" b="1" dirty="0"/>
              <a:t>till inskrivning:  </a:t>
            </a:r>
            <a:r>
              <a:rPr lang="sv-SE" b="1" dirty="0" smtClean="0"/>
              <a:t>       </a:t>
            </a:r>
            <a:r>
              <a:rPr lang="sv-SE" dirty="0" smtClean="0"/>
              <a:t>median </a:t>
            </a:r>
            <a:r>
              <a:rPr lang="sv-SE" dirty="0"/>
              <a:t>97 dagar (90 dagar </a:t>
            </a:r>
            <a:r>
              <a:rPr lang="sv-SE" dirty="0" smtClean="0"/>
              <a:t>2018) </a:t>
            </a:r>
            <a:endParaRPr lang="sv-SE" b="1" dirty="0"/>
          </a:p>
          <a:p>
            <a:r>
              <a:rPr lang="sv-SE" dirty="0" smtClean="0"/>
              <a:t>Stor </a:t>
            </a:r>
            <a:r>
              <a:rPr lang="sv-SE" dirty="0" smtClean="0"/>
              <a:t>spridning mellan </a:t>
            </a:r>
            <a:r>
              <a:rPr lang="sv-SE" dirty="0" smtClean="0"/>
              <a:t>enheter</a:t>
            </a:r>
          </a:p>
          <a:p>
            <a:r>
              <a:rPr lang="sv-SE" dirty="0" smtClean="0"/>
              <a:t>Stor spridning på data</a:t>
            </a:r>
            <a:r>
              <a:rPr lang="sv-SE" dirty="0" smtClean="0"/>
              <a:t> inom enheterna!</a:t>
            </a:r>
          </a:p>
          <a:p>
            <a:endParaRPr lang="sv-SE" dirty="0"/>
          </a:p>
          <a:p>
            <a:r>
              <a:rPr lang="sv-SE" b="1" dirty="0"/>
              <a:t>Tid från beslut om rehab till inskrivning:                </a:t>
            </a:r>
            <a:r>
              <a:rPr lang="sv-SE" dirty="0"/>
              <a:t>median 53 dagar (42 dagar 2018)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757645" y="0"/>
            <a:ext cx="10058400" cy="1450757"/>
          </a:xfrm>
        </p:spPr>
        <p:txBody>
          <a:bodyPr/>
          <a:lstStyle/>
          <a:p>
            <a:r>
              <a:rPr lang="sv-SE" dirty="0" smtClean="0"/>
              <a:t>Processmått: väntetid, förmågehöjande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059" y="1450757"/>
            <a:ext cx="5646068" cy="53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0622" y="1845734"/>
            <a:ext cx="6481378" cy="3538726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Totalt: medel </a:t>
            </a:r>
            <a:r>
              <a:rPr lang="sv-SE" dirty="0"/>
              <a:t>drygt 2 månader, </a:t>
            </a:r>
            <a:r>
              <a:rPr lang="sv-SE" dirty="0" smtClean="0"/>
              <a:t>median ca </a:t>
            </a:r>
            <a:r>
              <a:rPr lang="sv-SE" dirty="0"/>
              <a:t>7 veckor. </a:t>
            </a:r>
          </a:p>
          <a:p>
            <a:r>
              <a:rPr lang="sv-SE" dirty="0"/>
              <a:t>Skillnader i vårdkedjor/uppdrag mellan olika regioner och skillnader i rehabiliteringsmål mellan olika åldersgrupper kan bidra till skillnader i vårdtid.</a:t>
            </a:r>
          </a:p>
          <a:p>
            <a:r>
              <a:rPr lang="sv-SE" dirty="0"/>
              <a:t>Vårdtid för </a:t>
            </a:r>
            <a:r>
              <a:rPr lang="sv-SE" dirty="0" err="1"/>
              <a:t>hjärnskaderehab</a:t>
            </a:r>
            <a:r>
              <a:rPr lang="sv-SE" dirty="0"/>
              <a:t> längre än andra diagnoser.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Processmått: vårdtid per diagnosgrupp, förmågehöjande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6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Medelvårdtid </a:t>
            </a:r>
            <a:r>
              <a:rPr lang="sv-SE" dirty="0"/>
              <a:t>per enhet visar avsevärd </a:t>
            </a:r>
            <a:r>
              <a:rPr lang="sv-SE" dirty="0" smtClean="0"/>
              <a:t>spridning. </a:t>
            </a:r>
            <a:r>
              <a:rPr lang="sv-SE" dirty="0"/>
              <a:t>Orsaker kan vara:</a:t>
            </a:r>
          </a:p>
          <a:p>
            <a:r>
              <a:rPr lang="sv-SE" dirty="0"/>
              <a:t>Olika organisation av vårdkedjan t ex gällande vad och när specialistrehabilitering lämnar över till kommun/primärvård. </a:t>
            </a:r>
          </a:p>
          <a:p>
            <a:r>
              <a:rPr lang="sv-SE" dirty="0"/>
              <a:t>Vissa enheter registrerar patienter som genomgår avgränsad period med intensivare dagvård, medan andra enheter gör glesare insatser under längre tid eller även registrerar patienter i uppföljande öppenvård/mottagning. </a:t>
            </a:r>
          </a:p>
          <a:p>
            <a:r>
              <a:rPr lang="sv-SE" dirty="0"/>
              <a:t>Vissa enheter har tidsbegränsade </a:t>
            </a:r>
            <a:r>
              <a:rPr lang="sv-SE" dirty="0" err="1"/>
              <a:t>rehabperioder</a:t>
            </a:r>
            <a:r>
              <a:rPr lang="sv-SE" dirty="0"/>
              <a:t> medan andra har högre grad av individuell tidsperiod utifrån mål i </a:t>
            </a:r>
            <a:r>
              <a:rPr lang="sv-SE" dirty="0" err="1"/>
              <a:t>rehabplanen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996" y="1825625"/>
            <a:ext cx="5305882" cy="4176713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Processmått: medelvårdtid (dagar) per enhet, förmågehöjande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33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6217920" y="1845734"/>
            <a:ext cx="5335172" cy="442761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BMI: mål 90% </a:t>
            </a:r>
          </a:p>
          <a:p>
            <a:r>
              <a:rPr lang="sv-SE" dirty="0"/>
              <a:t>Upplevelse (nöjdhet): mål 80% svarsfrekvens</a:t>
            </a:r>
          </a:p>
          <a:p>
            <a:r>
              <a:rPr lang="sv-SE" dirty="0"/>
              <a:t>Rehabplan: mål 100%</a:t>
            </a:r>
          </a:p>
          <a:p>
            <a:r>
              <a:rPr lang="sv-SE" dirty="0"/>
              <a:t>Körkortsbedömning: mål 90% </a:t>
            </a:r>
            <a:r>
              <a:rPr lang="sv-SE" dirty="0" smtClean="0"/>
              <a:t>bedömda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/>
              <a:t>Rött </a:t>
            </a:r>
            <a:r>
              <a:rPr lang="sv-SE" dirty="0" smtClean="0"/>
              <a:t>= 0-60</a:t>
            </a:r>
            <a:r>
              <a:rPr lang="sv-SE" dirty="0"/>
              <a:t>% </a:t>
            </a:r>
          </a:p>
          <a:p>
            <a:r>
              <a:rPr lang="sv-SE" dirty="0" smtClean="0"/>
              <a:t>Gult = 61</a:t>
            </a:r>
            <a:r>
              <a:rPr lang="sv-SE" dirty="0"/>
              <a:t>%-målnivån </a:t>
            </a:r>
          </a:p>
          <a:p>
            <a:r>
              <a:rPr lang="sv-SE" dirty="0" smtClean="0"/>
              <a:t>Grönt = </a:t>
            </a:r>
            <a:r>
              <a:rPr lang="sv-SE" dirty="0"/>
              <a:t>Målnivån och </a:t>
            </a:r>
            <a:r>
              <a:rPr lang="sv-SE" dirty="0" smtClean="0"/>
              <a:t>högre</a:t>
            </a:r>
          </a:p>
          <a:p>
            <a:endParaRPr lang="sv-SE" dirty="0"/>
          </a:p>
          <a:p>
            <a:r>
              <a:rPr lang="sv-SE" dirty="0" smtClean="0"/>
              <a:t> </a:t>
            </a:r>
            <a:endParaRPr lang="sv-SE" dirty="0" smtClean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411" y="1737360"/>
            <a:ext cx="5108218" cy="4535986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Målindikatorer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3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1361</Words>
  <Application>Microsoft Office PowerPoint</Application>
  <PresentationFormat>Bredbild</PresentationFormat>
  <Paragraphs>145</Paragraphs>
  <Slides>20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Wingdings</vt:lpstr>
      <vt:lpstr>Återblick</vt:lpstr>
      <vt:lpstr> Svenskt Register för Rehabiliteringsmedicin  Öppenvård Delar ur Årsrapport 2022</vt:lpstr>
      <vt:lpstr>Antal utskrivna patienter ÖV 2022</vt:lpstr>
      <vt:lpstr>Typ av öppenvård  </vt:lpstr>
      <vt:lpstr>Demografi: Diagnosgrupper</vt:lpstr>
      <vt:lpstr>Demografi: Åldersfördelning per enhet</vt:lpstr>
      <vt:lpstr>Processmått: väntetid, förmågehöjande</vt:lpstr>
      <vt:lpstr>Processmått: vårdtid per diagnosgrupp, förmågehöjande</vt:lpstr>
      <vt:lpstr>Processmått: medelvårdtid (dagar) per enhet, förmågehöjande</vt:lpstr>
      <vt:lpstr>Målindikatorer</vt:lpstr>
      <vt:lpstr>Användningsgrad av instrument i registret i öppenvård</vt:lpstr>
      <vt:lpstr>Resultat: personligt beroende vid utskrivning</vt:lpstr>
      <vt:lpstr>Resultat: Körförmåga (bedömt hos 68%)</vt:lpstr>
      <vt:lpstr>Resultat Patientrapporterade mätningar  (PROM – patient reported outcome measures) </vt:lpstr>
      <vt:lpstr>EQ5D index</vt:lpstr>
      <vt:lpstr>EQ5D VAS </vt:lpstr>
      <vt:lpstr>Livstillfredsställelse (LiSat)  </vt:lpstr>
      <vt:lpstr>Ångest och depressivitet (HAD),                     per diagnosgrupp, förmågehöjande </vt:lpstr>
      <vt:lpstr>Resultat Patientrapporterade mätningar  (PREM Patient reported experience measures) </vt:lpstr>
      <vt:lpstr>Grad av nöjdhet med rehabiliteringen </vt:lpstr>
      <vt:lpstr>Sammanfattning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Serrano Barrenechea Laura</dc:creator>
  <cp:lastModifiedBy>Vera Häglund(1c3z)</cp:lastModifiedBy>
  <cp:revision>75</cp:revision>
  <dcterms:created xsi:type="dcterms:W3CDTF">2022-09-23T06:10:23Z</dcterms:created>
  <dcterms:modified xsi:type="dcterms:W3CDTF">2024-01-30T16:31:46Z</dcterms:modified>
</cp:coreProperties>
</file>