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4" r:id="rId5"/>
    <p:sldId id="277" r:id="rId6"/>
    <p:sldId id="292" r:id="rId7"/>
    <p:sldId id="291" r:id="rId8"/>
    <p:sldId id="293" r:id="rId9"/>
    <p:sldId id="294" r:id="rId10"/>
    <p:sldId id="295" r:id="rId11"/>
    <p:sldId id="296" r:id="rId12"/>
    <p:sldId id="297" r:id="rId13"/>
    <p:sldId id="300" r:id="rId14"/>
    <p:sldId id="298" r:id="rId15"/>
    <p:sldId id="299" r:id="rId16"/>
    <p:sldId id="301" r:id="rId17"/>
    <p:sldId id="29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umbnail" id="{6E6E6ECD-356C-4D49-9D22-22C3E7AF66C1}">
          <p14:sldIdLst/>
        </p14:section>
        <p14:section name="Instruktioner" id="{2CE78CED-5BFF-4E73-9F86-7FD6AA461B08}">
          <p14:sldIdLst/>
        </p14:section>
        <p14:section name="Presentation" id="{B972C155-D5BF-46A7-B591-A42909CFC1FA}">
          <p14:sldIdLst>
            <p14:sldId id="284"/>
            <p14:sldId id="277"/>
            <p14:sldId id="292"/>
            <p14:sldId id="291"/>
            <p14:sldId id="293"/>
            <p14:sldId id="294"/>
            <p14:sldId id="295"/>
            <p14:sldId id="296"/>
            <p14:sldId id="297"/>
            <p14:sldId id="300"/>
            <p14:sldId id="298"/>
            <p14:sldId id="299"/>
            <p14:sldId id="301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D6322-5E7F-418E-A08E-0ECED056F30D}" v="1" dt="2024-01-25T12:49:59.34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just format 1 - Dekorfär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Hermansson" userId="14add133-499b-4e58-b77f-a5a9c2a72bc7" providerId="ADAL" clId="{DB7D6322-5E7F-418E-A08E-0ECED056F30D}"/>
    <pc:docChg chg="custSel addSld modSld modSection">
      <pc:chgData name="Hanna Hermansson" userId="14add133-499b-4e58-b77f-a5a9c2a72bc7" providerId="ADAL" clId="{DB7D6322-5E7F-418E-A08E-0ECED056F30D}" dt="2024-01-25T12:56:41.835" v="111" actId="20577"/>
      <pc:docMkLst>
        <pc:docMk/>
      </pc:docMkLst>
      <pc:sldChg chg="addSp delSp modSp mod">
        <pc:chgData name="Hanna Hermansson" userId="14add133-499b-4e58-b77f-a5a9c2a72bc7" providerId="ADAL" clId="{DB7D6322-5E7F-418E-A08E-0ECED056F30D}" dt="2024-01-25T12:55:06.589" v="68" actId="1076"/>
        <pc:sldMkLst>
          <pc:docMk/>
          <pc:sldMk cId="2358807792" sldId="299"/>
        </pc:sldMkLst>
        <pc:spChg chg="mod">
          <ac:chgData name="Hanna Hermansson" userId="14add133-499b-4e58-b77f-a5a9c2a72bc7" providerId="ADAL" clId="{DB7D6322-5E7F-418E-A08E-0ECED056F30D}" dt="2024-01-25T12:54:50.855" v="65" actId="1076"/>
          <ac:spMkLst>
            <pc:docMk/>
            <pc:sldMk cId="2358807792" sldId="299"/>
            <ac:spMk id="2" creationId="{35A3841E-C650-3C05-C508-774EC13E664B}"/>
          </ac:spMkLst>
        </pc:spChg>
        <pc:spChg chg="del">
          <ac:chgData name="Hanna Hermansson" userId="14add133-499b-4e58-b77f-a5a9c2a72bc7" providerId="ADAL" clId="{DB7D6322-5E7F-418E-A08E-0ECED056F30D}" dt="2024-01-25T12:49:42.738" v="0" actId="478"/>
          <ac:spMkLst>
            <pc:docMk/>
            <pc:sldMk cId="2358807792" sldId="299"/>
            <ac:spMk id="7" creationId="{3AFF9D1A-319D-2DF5-BB4E-55C2AF9C7819}"/>
          </ac:spMkLst>
        </pc:spChg>
        <pc:spChg chg="add mod">
          <ac:chgData name="Hanna Hermansson" userId="14add133-499b-4e58-b77f-a5a9c2a72bc7" providerId="ADAL" clId="{DB7D6322-5E7F-418E-A08E-0ECED056F30D}" dt="2024-01-25T12:54:54.077" v="66" actId="1076"/>
          <ac:spMkLst>
            <pc:docMk/>
            <pc:sldMk cId="2358807792" sldId="299"/>
            <ac:spMk id="10" creationId="{9A89882B-3681-7D31-535D-28CFA532EFD8}"/>
          </ac:spMkLst>
        </pc:spChg>
        <pc:picChg chg="add mod">
          <ac:chgData name="Hanna Hermansson" userId="14add133-499b-4e58-b77f-a5a9c2a72bc7" providerId="ADAL" clId="{DB7D6322-5E7F-418E-A08E-0ECED056F30D}" dt="2024-01-25T12:54:57.169" v="67" actId="1076"/>
          <ac:picMkLst>
            <pc:docMk/>
            <pc:sldMk cId="2358807792" sldId="299"/>
            <ac:picMk id="9" creationId="{A193042E-CDBE-5BD8-7DD7-CC418FE98668}"/>
          </ac:picMkLst>
        </pc:picChg>
        <pc:picChg chg="add mod">
          <ac:chgData name="Hanna Hermansson" userId="14add133-499b-4e58-b77f-a5a9c2a72bc7" providerId="ADAL" clId="{DB7D6322-5E7F-418E-A08E-0ECED056F30D}" dt="2024-01-25T12:55:06.589" v="68" actId="1076"/>
          <ac:picMkLst>
            <pc:docMk/>
            <pc:sldMk cId="2358807792" sldId="299"/>
            <ac:picMk id="12" creationId="{C1CF378F-2DC0-03A4-A7E5-2C6FD40631DB}"/>
          </ac:picMkLst>
        </pc:picChg>
      </pc:sldChg>
      <pc:sldChg chg="modSp new mod">
        <pc:chgData name="Hanna Hermansson" userId="14add133-499b-4e58-b77f-a5a9c2a72bc7" providerId="ADAL" clId="{DB7D6322-5E7F-418E-A08E-0ECED056F30D}" dt="2024-01-25T12:56:41.835" v="111" actId="20577"/>
        <pc:sldMkLst>
          <pc:docMk/>
          <pc:sldMk cId="4280763596" sldId="301"/>
        </pc:sldMkLst>
        <pc:spChg chg="mod">
          <ac:chgData name="Hanna Hermansson" userId="14add133-499b-4e58-b77f-a5a9c2a72bc7" providerId="ADAL" clId="{DB7D6322-5E7F-418E-A08E-0ECED056F30D}" dt="2024-01-25T12:56:41.835" v="111" actId="20577"/>
          <ac:spMkLst>
            <pc:docMk/>
            <pc:sldMk cId="4280763596" sldId="301"/>
            <ac:spMk id="2" creationId="{96DBE4B7-BB50-644F-6088-A8A618C61D51}"/>
          </ac:spMkLst>
        </pc:spChg>
        <pc:spChg chg="mod">
          <ac:chgData name="Hanna Hermansson" userId="14add133-499b-4e58-b77f-a5a9c2a72bc7" providerId="ADAL" clId="{DB7D6322-5E7F-418E-A08E-0ECED056F30D}" dt="2024-01-25T12:56:34.056" v="103" actId="1076"/>
          <ac:spMkLst>
            <pc:docMk/>
            <pc:sldMk cId="4280763596" sldId="301"/>
            <ac:spMk id="3" creationId="{94FAEF89-2877-2ADC-B533-B8DE5393637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Åldersfördelning</a:t>
            </a:r>
          </a:p>
          <a:p>
            <a:pPr>
              <a:defRPr/>
            </a:pPr>
            <a:r>
              <a:rPr lang="sv-SE" dirty="0"/>
              <a:t>Rehabiliteringsmedicinska patienter </a:t>
            </a:r>
          </a:p>
          <a:p>
            <a:pPr>
              <a:defRPr/>
            </a:pPr>
            <a:r>
              <a:rPr lang="sv-SE" dirty="0"/>
              <a:t>Alla diagnoser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Blad1!$A$3</c:f>
              <c:strCache>
                <c:ptCount val="1"/>
                <c:pt idx="0">
                  <c:v>65 år och yngre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Blad1!$B$2:$J$2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Blad1!$B$3:$J$3</c:f>
              <c:numCache>
                <c:formatCode>0.0%</c:formatCode>
                <c:ptCount val="9"/>
                <c:pt idx="0">
                  <c:v>0.88429752066115708</c:v>
                </c:pt>
                <c:pt idx="1">
                  <c:v>0.83471074380165289</c:v>
                </c:pt>
                <c:pt idx="2">
                  <c:v>0.84347826086956523</c:v>
                </c:pt>
                <c:pt idx="3">
                  <c:v>0.73134328358208955</c:v>
                </c:pt>
                <c:pt idx="4">
                  <c:v>0.75862068965517238</c:v>
                </c:pt>
                <c:pt idx="5">
                  <c:v>0.77310924369747902</c:v>
                </c:pt>
                <c:pt idx="6">
                  <c:v>0.69354838709677424</c:v>
                </c:pt>
                <c:pt idx="7">
                  <c:v>0.72297297297297303</c:v>
                </c:pt>
                <c:pt idx="8">
                  <c:v>0.56451612903225812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8-41F6-9931-D8F37A557F55}"/>
            </c:ext>
          </c:extLst>
        </c:ser>
        <c:ser>
          <c:idx val="1"/>
          <c:order val="1"/>
          <c:tx>
            <c:strRef>
              <c:f>Blad1!$A$4</c:f>
              <c:strCache>
                <c:ptCount val="1"/>
                <c:pt idx="0">
                  <c:v>&gt; 65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Blad1!$B$2:$J$2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Blad1!$B$4:$J$4</c:f>
              <c:numCache>
                <c:formatCode>0.0%</c:formatCode>
                <c:ptCount val="9"/>
                <c:pt idx="0">
                  <c:v>0.11570247933884298</c:v>
                </c:pt>
                <c:pt idx="1">
                  <c:v>0.16528925619834711</c:v>
                </c:pt>
                <c:pt idx="2">
                  <c:v>0.15652173913043479</c:v>
                </c:pt>
                <c:pt idx="3">
                  <c:v>0.26865671641791045</c:v>
                </c:pt>
                <c:pt idx="4">
                  <c:v>0.2413793103448276</c:v>
                </c:pt>
                <c:pt idx="5">
                  <c:v>0.22689075630252101</c:v>
                </c:pt>
                <c:pt idx="6" formatCode="0%">
                  <c:v>0.30645161290322581</c:v>
                </c:pt>
                <c:pt idx="7">
                  <c:v>0.27702702702702703</c:v>
                </c:pt>
                <c:pt idx="8">
                  <c:v>0.43548387096774194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8-41F6-9931-D8F37A557F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92706216"/>
        <c:axId val="492707856"/>
      </c:barChart>
      <c:catAx>
        <c:axId val="492706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2707856"/>
        <c:crosses val="autoZero"/>
        <c:auto val="1"/>
        <c:lblAlgn val="ctr"/>
        <c:lblOffset val="100"/>
        <c:noMultiLvlLbl val="0"/>
      </c:catAx>
      <c:valAx>
        <c:axId val="4927078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270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Åldersfördelning </a:t>
            </a:r>
          </a:p>
          <a:p>
            <a:pPr>
              <a:defRPr/>
            </a:pPr>
            <a:r>
              <a:rPr lang="sv-SE" dirty="0"/>
              <a:t>Rehabiliteringsmedicinska</a:t>
            </a:r>
            <a:r>
              <a:rPr lang="sv-SE" baseline="0" dirty="0"/>
              <a:t> patienter </a:t>
            </a:r>
          </a:p>
          <a:p>
            <a:pPr>
              <a:defRPr/>
            </a:pPr>
            <a:r>
              <a:rPr lang="sv-SE" baseline="0" dirty="0"/>
              <a:t>Med STROKE %</a:t>
            </a:r>
            <a:endParaRPr lang="sv-SE" dirty="0"/>
          </a:p>
          <a:p>
            <a:pPr>
              <a:defRPr/>
            </a:pPr>
            <a:endParaRPr lang="sv-S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Blad1!$A$9</c:f>
              <c:strCache>
                <c:ptCount val="1"/>
                <c:pt idx="0">
                  <c:v>Stroke 65 år och yngre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Blad1!$B$2:$J$2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Blad1!$B$9:$J$9</c:f>
              <c:numCache>
                <c:formatCode>0.0%</c:formatCode>
                <c:ptCount val="9"/>
                <c:pt idx="0">
                  <c:v>0.91666666666666663</c:v>
                </c:pt>
                <c:pt idx="1">
                  <c:v>0.93333333333333335</c:v>
                </c:pt>
                <c:pt idx="2">
                  <c:v>0.94444444444444442</c:v>
                </c:pt>
                <c:pt idx="3">
                  <c:v>0.77586206896551724</c:v>
                </c:pt>
                <c:pt idx="4">
                  <c:v>0.7021276595744681</c:v>
                </c:pt>
                <c:pt idx="5">
                  <c:v>0.72972972972972971</c:v>
                </c:pt>
                <c:pt idx="6">
                  <c:v>0.59615384615384615</c:v>
                </c:pt>
                <c:pt idx="7">
                  <c:v>0.61702127659574468</c:v>
                </c:pt>
                <c:pt idx="8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F4-44B9-9494-C861672DC365}"/>
            </c:ext>
          </c:extLst>
        </c:ser>
        <c:ser>
          <c:idx val="1"/>
          <c:order val="1"/>
          <c:tx>
            <c:strRef>
              <c:f>Blad1!$A$10</c:f>
              <c:strCache>
                <c:ptCount val="1"/>
                <c:pt idx="0">
                  <c:v>Stroke &gt; 65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Blad1!$B$2:$J$2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Blad1!$B$10:$J$10</c:f>
              <c:numCache>
                <c:formatCode>0.0%</c:formatCode>
                <c:ptCount val="9"/>
                <c:pt idx="0">
                  <c:v>8.3333333333333329E-2</c:v>
                </c:pt>
                <c:pt idx="1">
                  <c:v>6.6666666666666666E-2</c:v>
                </c:pt>
                <c:pt idx="2">
                  <c:v>5.5555555555555552E-2</c:v>
                </c:pt>
                <c:pt idx="3">
                  <c:v>0.22413793103448276</c:v>
                </c:pt>
                <c:pt idx="4">
                  <c:v>0.2978723404255319</c:v>
                </c:pt>
                <c:pt idx="5">
                  <c:v>0.27027027027027029</c:v>
                </c:pt>
                <c:pt idx="6">
                  <c:v>0.40384615384615385</c:v>
                </c:pt>
                <c:pt idx="7">
                  <c:v>0.38297872340425532</c:v>
                </c:pt>
                <c:pt idx="8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F4-44B9-9494-C861672DC3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92706216"/>
        <c:axId val="492707856"/>
      </c:barChart>
      <c:catAx>
        <c:axId val="492706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2707856"/>
        <c:crosses val="autoZero"/>
        <c:auto val="1"/>
        <c:lblAlgn val="ctr"/>
        <c:lblOffset val="100"/>
        <c:noMultiLvlLbl val="0"/>
      </c:catAx>
      <c:valAx>
        <c:axId val="492707856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92706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Boende</a:t>
            </a:r>
            <a:r>
              <a:rPr lang="en-US" baseline="0"/>
              <a:t> vid utskrivning</a:t>
            </a:r>
          </a:p>
          <a:p>
            <a:pPr>
              <a:defRPr/>
            </a:pPr>
            <a:r>
              <a:rPr lang="en-US" baseline="0"/>
              <a:t>Stroke 65 år och yngre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'STROKE SV 65 och yngre utr'!$W$88</c:f>
              <c:strCache>
                <c:ptCount val="1"/>
                <c:pt idx="0">
                  <c:v>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'STROKE SV 65 och yngre utr'!$U$89:$U$91</c:f>
              <c:strCache>
                <c:ptCount val="3"/>
                <c:pt idx="0">
                  <c:v>1=Eget boende utan personligt beroende,</c:v>
                </c:pt>
                <c:pt idx="1">
                  <c:v>2=Eget boende med personligt beroende,</c:v>
                </c:pt>
                <c:pt idx="2">
                  <c:v>3=Särskilt boende,</c:v>
                </c:pt>
              </c:strCache>
              <c:extLst/>
            </c:strRef>
          </c:cat>
          <c:val>
            <c:numRef>
              <c:f>'STROKE SV 65 och yngre utr'!$W$89:$W$91</c:f>
              <c:numCache>
                <c:formatCode>0%</c:formatCode>
                <c:ptCount val="3"/>
                <c:pt idx="0">
                  <c:v>0.45454545454545453</c:v>
                </c:pt>
                <c:pt idx="1">
                  <c:v>0.40909090909090912</c:v>
                </c:pt>
                <c:pt idx="2">
                  <c:v>0.13636363636363635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C78-4B1C-9DDE-1BF65BDB3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9623264"/>
        <c:axId val="97961998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'STROKE SV 65 och yngre utr'!$V$88</c15:sqref>
                        </c15:formulaRef>
                      </c:ext>
                    </c:extLst>
                    <c:strCache>
                      <c:ptCount val="1"/>
                      <c:pt idx="0">
                        <c:v>IN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'STROKE SV 65 och yngre utr'!$U$89:$U$91</c15:sqref>
                        </c15:formulaRef>
                      </c:ext>
                    </c:extLst>
                    <c:strCache>
                      <c:ptCount val="3"/>
                      <c:pt idx="0">
                        <c:v>1=Eget boende utan personligt beroende,</c:v>
                      </c:pt>
                      <c:pt idx="1">
                        <c:v>2=Eget boende med personligt beroende,</c:v>
                      </c:pt>
                      <c:pt idx="2">
                        <c:v>3=Särskilt boende,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'STROKE SV 65 och yngre utr'!$V$89:$V$91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C78-4B1C-9DDE-1BF65BDB368B}"/>
                  </c:ext>
                </c:extLst>
              </c15:ser>
            </c15:filteredBarSeries>
          </c:ext>
        </c:extLst>
      </c:barChart>
      <c:catAx>
        <c:axId val="97962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9619984"/>
        <c:crosses val="autoZero"/>
        <c:auto val="1"/>
        <c:lblAlgn val="ctr"/>
        <c:lblOffset val="100"/>
        <c:noMultiLvlLbl val="0"/>
      </c:catAx>
      <c:valAx>
        <c:axId val="97961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9623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Boende vid utskrivning</a:t>
            </a:r>
          </a:p>
          <a:p>
            <a:pPr>
              <a:defRPr/>
            </a:pPr>
            <a:r>
              <a:rPr lang="en-US"/>
              <a:t>Stroke &gt;</a:t>
            </a:r>
            <a:r>
              <a:rPr lang="en-US" baseline="0"/>
              <a:t> </a:t>
            </a:r>
            <a:r>
              <a:rPr lang="en-US"/>
              <a:t>65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'Stroke SV &gt;65 utr.'!$G$72</c:f>
              <c:strCache>
                <c:ptCount val="1"/>
                <c:pt idx="0">
                  <c:v>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'Stroke SV &gt;65 utr.'!$E$73:$E$76</c:f>
              <c:strCache>
                <c:ptCount val="4"/>
                <c:pt idx="0">
                  <c:v>1=Eget boende utan personligt beroende,</c:v>
                </c:pt>
                <c:pt idx="1">
                  <c:v>2=Eget boende med personligt beroende,</c:v>
                </c:pt>
                <c:pt idx="2">
                  <c:v>3=Särskilt boende,</c:v>
                </c:pt>
                <c:pt idx="3">
                  <c:v>7=Avbruten rehab - medicinska skäl,</c:v>
                </c:pt>
              </c:strCache>
            </c:strRef>
          </c:cat>
          <c:val>
            <c:numRef>
              <c:f>'Stroke SV &gt;65 utr.'!$G$73:$G$76</c:f>
              <c:numCache>
                <c:formatCode>0%</c:formatCode>
                <c:ptCount val="4"/>
                <c:pt idx="0">
                  <c:v>0.15</c:v>
                </c:pt>
                <c:pt idx="1">
                  <c:v>0.52</c:v>
                </c:pt>
                <c:pt idx="2">
                  <c:v>0.27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19-4992-ACBA-94C7FA6752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77428936"/>
        <c:axId val="777423032"/>
      </c:barChart>
      <c:catAx>
        <c:axId val="777428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7423032"/>
        <c:crosses val="autoZero"/>
        <c:auto val="1"/>
        <c:lblAlgn val="ctr"/>
        <c:lblOffset val="100"/>
        <c:noMultiLvlLbl val="0"/>
      </c:catAx>
      <c:valAx>
        <c:axId val="777423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777428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EA9C0E35-84B6-7F5A-0DF4-954D903BFE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9C67742-94E7-A406-2FD2-37F9B6E3C9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5CB1-8D9E-4D39-BD5A-3714F899CBAC}" type="datetimeFigureOut">
              <a:rPr lang="sv-SE" smtClean="0"/>
              <a:t>2024-01-25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EA470E6-6438-A282-EB64-049EBCB70A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6DED696-253C-AAC0-DB7E-65090849E0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10E5F-6630-4A69-9755-6CD736F11B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90299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9FF5E-32DB-4A63-9882-8F301C111A15}" type="datetimeFigureOut">
              <a:rPr lang="sv-SE" smtClean="0"/>
              <a:t>2024-01-25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BFA82-BD73-4185-B828-63168F0B54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42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0815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3966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5BFA82-BD73-4185-B828-63168F0B5499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144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39" y="1152048"/>
            <a:ext cx="5737195" cy="2387600"/>
          </a:xfrm>
        </p:spPr>
        <p:txBody>
          <a:bodyPr anchor="b"/>
          <a:lstStyle>
            <a:lvl1pPr algn="l">
              <a:lnSpc>
                <a:spcPct val="110000"/>
              </a:lnSpc>
              <a:defRPr sz="3500" b="1"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2514" y="3683107"/>
            <a:ext cx="5743363" cy="1683433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DF4C8F7D-7A28-CB63-79C6-C812735D6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59" y="6030915"/>
            <a:ext cx="2107916" cy="435093"/>
          </a:xfrm>
          <a:prstGeom prst="rect">
            <a:avLst/>
          </a:prstGeom>
        </p:spPr>
      </p:pic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0EAE83A-8325-0375-6F9F-906487EE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A9ECC-DD52-4BAE-8436-3D4B0CE1438D}" type="datetime1">
              <a:rPr lang="sv-SE" smtClean="0"/>
              <a:t>2024-01-25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8810085F-04AE-F66F-8FEC-4C6A10935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4" name="Graphic 28">
            <a:extLst>
              <a:ext uri="{FF2B5EF4-FFF2-40B4-BE49-F238E27FC236}">
                <a16:creationId xmlns:a16="http://schemas.microsoft.com/office/drawing/2014/main" id="{BB51B449-2513-B8F3-2B63-E71100F978A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517605" y="385758"/>
            <a:ext cx="4284000" cy="6092422"/>
            <a:chOff x="4833937" y="1810035"/>
            <a:chExt cx="2409825" cy="3427094"/>
          </a:xfrm>
        </p:grpSpPr>
        <p:sp>
          <p:nvSpPr>
            <p:cNvPr id="5" name="Freeform: Shape 30">
              <a:extLst>
                <a:ext uri="{FF2B5EF4-FFF2-40B4-BE49-F238E27FC236}">
                  <a16:creationId xmlns:a16="http://schemas.microsoft.com/office/drawing/2014/main" id="{CF300A9A-17BC-D773-8918-887CEF402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3937" y="1810035"/>
              <a:ext cx="803243" cy="571118"/>
            </a:xfrm>
            <a:custGeom>
              <a:avLst/>
              <a:gdLst>
                <a:gd name="connsiteX0" fmla="*/ 517684 w 803243"/>
                <a:gd name="connsiteY0" fmla="*/ 571119 h 571118"/>
                <a:gd name="connsiteX1" fmla="*/ 803243 w 803243"/>
                <a:gd name="connsiteY1" fmla="*/ 285559 h 571118"/>
                <a:gd name="connsiteX2" fmla="*/ 803243 w 803243"/>
                <a:gd name="connsiteY2" fmla="*/ 0 h 571118"/>
                <a:gd name="connsiteX3" fmla="*/ 0 w 803243"/>
                <a:gd name="connsiteY3" fmla="*/ 0 h 571118"/>
                <a:gd name="connsiteX4" fmla="*/ 0 w 803243"/>
                <a:gd name="connsiteY4" fmla="*/ 571024 h 571118"/>
                <a:gd name="connsiteX5" fmla="*/ 517684 w 803243"/>
                <a:gd name="connsiteY5" fmla="*/ 571024 h 5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8">
                  <a:moveTo>
                    <a:pt x="517684" y="571119"/>
                  </a:moveTo>
                  <a:cubicBezTo>
                    <a:pt x="675418" y="571119"/>
                    <a:pt x="803243" y="443294"/>
                    <a:pt x="803243" y="285559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571024"/>
                  </a:lnTo>
                  <a:lnTo>
                    <a:pt x="517684" y="571024"/>
                  </a:lnTo>
                  <a:close/>
                </a:path>
              </a:pathLst>
            </a:custGeom>
            <a:solidFill>
              <a:srgbClr val="E7E1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1D7FFA80-56C3-4ADD-DF3C-C90E7D530A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3937" y="3523487"/>
              <a:ext cx="803243" cy="571119"/>
            </a:xfrm>
            <a:custGeom>
              <a:avLst/>
              <a:gdLst>
                <a:gd name="connsiteX0" fmla="*/ 517684 w 803243"/>
                <a:gd name="connsiteY0" fmla="*/ 571119 h 571119"/>
                <a:gd name="connsiteX1" fmla="*/ 803243 w 803243"/>
                <a:gd name="connsiteY1" fmla="*/ 285559 h 571119"/>
                <a:gd name="connsiteX2" fmla="*/ 803243 w 803243"/>
                <a:gd name="connsiteY2" fmla="*/ 0 h 571119"/>
                <a:gd name="connsiteX3" fmla="*/ 0 w 803243"/>
                <a:gd name="connsiteY3" fmla="*/ 0 h 571119"/>
                <a:gd name="connsiteX4" fmla="*/ 0 w 803243"/>
                <a:gd name="connsiteY4" fmla="*/ 571024 h 571119"/>
                <a:gd name="connsiteX5" fmla="*/ 517684 w 803243"/>
                <a:gd name="connsiteY5" fmla="*/ 571024 h 571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9">
                  <a:moveTo>
                    <a:pt x="517684" y="571119"/>
                  </a:moveTo>
                  <a:cubicBezTo>
                    <a:pt x="675418" y="571119"/>
                    <a:pt x="803243" y="443294"/>
                    <a:pt x="803243" y="285559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571024"/>
                  </a:lnTo>
                  <a:lnTo>
                    <a:pt x="517684" y="57102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2">
              <a:extLst>
                <a:ext uri="{FF2B5EF4-FFF2-40B4-BE49-F238E27FC236}">
                  <a16:creationId xmlns:a16="http://schemas.microsoft.com/office/drawing/2014/main" id="{69FE296A-0031-81BC-6089-2A24FC515C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7180" y="4666011"/>
              <a:ext cx="803243" cy="571118"/>
            </a:xfrm>
            <a:custGeom>
              <a:avLst/>
              <a:gdLst>
                <a:gd name="connsiteX0" fmla="*/ 285559 w 803243"/>
                <a:gd name="connsiteY0" fmla="*/ 0 h 571118"/>
                <a:gd name="connsiteX1" fmla="*/ 0 w 803243"/>
                <a:gd name="connsiteY1" fmla="*/ 285560 h 571118"/>
                <a:gd name="connsiteX2" fmla="*/ 0 w 803243"/>
                <a:gd name="connsiteY2" fmla="*/ 571119 h 571118"/>
                <a:gd name="connsiteX3" fmla="*/ 803243 w 803243"/>
                <a:gd name="connsiteY3" fmla="*/ 571119 h 571118"/>
                <a:gd name="connsiteX4" fmla="*/ 803243 w 803243"/>
                <a:gd name="connsiteY4" fmla="*/ 95 h 571118"/>
                <a:gd name="connsiteX5" fmla="*/ 285559 w 803243"/>
                <a:gd name="connsiteY5" fmla="*/ 95 h 5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8">
                  <a:moveTo>
                    <a:pt x="285559" y="0"/>
                  </a:moveTo>
                  <a:cubicBezTo>
                    <a:pt x="127825" y="0"/>
                    <a:pt x="0" y="127826"/>
                    <a:pt x="0" y="285560"/>
                  </a:cubicBezTo>
                  <a:lnTo>
                    <a:pt x="0" y="571119"/>
                  </a:lnTo>
                  <a:lnTo>
                    <a:pt x="803243" y="571119"/>
                  </a:lnTo>
                  <a:lnTo>
                    <a:pt x="803243" y="95"/>
                  </a:lnTo>
                  <a:lnTo>
                    <a:pt x="285559" y="9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3">
              <a:extLst>
                <a:ext uri="{FF2B5EF4-FFF2-40B4-BE49-F238E27FC236}">
                  <a16:creationId xmlns:a16="http://schemas.microsoft.com/office/drawing/2014/main" id="{004E38EF-08B8-7AAB-45C8-0F4D1AAC55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0518" y="4666011"/>
              <a:ext cx="803243" cy="571118"/>
            </a:xfrm>
            <a:custGeom>
              <a:avLst/>
              <a:gdLst>
                <a:gd name="connsiteX0" fmla="*/ 517684 w 803243"/>
                <a:gd name="connsiteY0" fmla="*/ 0 h 571118"/>
                <a:gd name="connsiteX1" fmla="*/ 803243 w 803243"/>
                <a:gd name="connsiteY1" fmla="*/ 285560 h 571118"/>
                <a:gd name="connsiteX2" fmla="*/ 803243 w 803243"/>
                <a:gd name="connsiteY2" fmla="*/ 571119 h 571118"/>
                <a:gd name="connsiteX3" fmla="*/ 0 w 803243"/>
                <a:gd name="connsiteY3" fmla="*/ 571119 h 571118"/>
                <a:gd name="connsiteX4" fmla="*/ 0 w 803243"/>
                <a:gd name="connsiteY4" fmla="*/ 95 h 571118"/>
                <a:gd name="connsiteX5" fmla="*/ 517684 w 803243"/>
                <a:gd name="connsiteY5" fmla="*/ 95 h 571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571118">
                  <a:moveTo>
                    <a:pt x="517684" y="0"/>
                  </a:moveTo>
                  <a:cubicBezTo>
                    <a:pt x="675418" y="0"/>
                    <a:pt x="803243" y="127826"/>
                    <a:pt x="803243" y="285560"/>
                  </a:cubicBezTo>
                  <a:lnTo>
                    <a:pt x="803243" y="571119"/>
                  </a:lnTo>
                  <a:lnTo>
                    <a:pt x="0" y="571119"/>
                  </a:lnTo>
                  <a:lnTo>
                    <a:pt x="0" y="95"/>
                  </a:lnTo>
                  <a:lnTo>
                    <a:pt x="517684" y="95"/>
                  </a:lnTo>
                  <a:close/>
                </a:path>
              </a:pathLst>
            </a:custGeom>
            <a:solidFill>
              <a:srgbClr val="E7E1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4">
              <a:extLst>
                <a:ext uri="{FF2B5EF4-FFF2-40B4-BE49-F238E27FC236}">
                  <a16:creationId xmlns:a16="http://schemas.microsoft.com/office/drawing/2014/main" id="{1C775D9D-4C6A-8975-C972-8816C73BDE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3937" y="2381154"/>
              <a:ext cx="803243" cy="1142142"/>
            </a:xfrm>
            <a:custGeom>
              <a:avLst/>
              <a:gdLst>
                <a:gd name="connsiteX0" fmla="*/ 479203 w 803243"/>
                <a:gd name="connsiteY0" fmla="*/ 0 h 1142142"/>
                <a:gd name="connsiteX1" fmla="*/ 803243 w 803243"/>
                <a:gd name="connsiteY1" fmla="*/ 324041 h 1142142"/>
                <a:gd name="connsiteX2" fmla="*/ 803243 w 803243"/>
                <a:gd name="connsiteY2" fmla="*/ 1142143 h 1142142"/>
                <a:gd name="connsiteX3" fmla="*/ 0 w 803243"/>
                <a:gd name="connsiteY3" fmla="*/ 1142143 h 1142142"/>
                <a:gd name="connsiteX4" fmla="*/ 0 w 803243"/>
                <a:gd name="connsiteY4" fmla="*/ 0 h 1142142"/>
                <a:gd name="connsiteX5" fmla="*/ 479203 w 803243"/>
                <a:gd name="connsiteY5" fmla="*/ 0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479203" y="0"/>
                  </a:moveTo>
                  <a:cubicBezTo>
                    <a:pt x="658178" y="0"/>
                    <a:pt x="803243" y="145066"/>
                    <a:pt x="803243" y="324041"/>
                  </a:cubicBezTo>
                  <a:lnTo>
                    <a:pt x="803243" y="1142143"/>
                  </a:lnTo>
                  <a:lnTo>
                    <a:pt x="0" y="1142143"/>
                  </a:lnTo>
                  <a:lnTo>
                    <a:pt x="0" y="0"/>
                  </a:lnTo>
                  <a:lnTo>
                    <a:pt x="479203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5">
              <a:extLst>
                <a:ext uri="{FF2B5EF4-FFF2-40B4-BE49-F238E27FC236}">
                  <a16:creationId xmlns:a16="http://schemas.microsoft.com/office/drawing/2014/main" id="{D75E7932-0FB6-64F2-B35F-AABC08F908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7275" y="3523487"/>
              <a:ext cx="803243" cy="1142142"/>
            </a:xfrm>
            <a:custGeom>
              <a:avLst/>
              <a:gdLst>
                <a:gd name="connsiteX0" fmla="*/ 479203 w 803243"/>
                <a:gd name="connsiteY0" fmla="*/ 1142143 h 1142142"/>
                <a:gd name="connsiteX1" fmla="*/ 803243 w 803243"/>
                <a:gd name="connsiteY1" fmla="*/ 818102 h 1142142"/>
                <a:gd name="connsiteX2" fmla="*/ 803243 w 803243"/>
                <a:gd name="connsiteY2" fmla="*/ 0 h 1142142"/>
                <a:gd name="connsiteX3" fmla="*/ 0 w 803243"/>
                <a:gd name="connsiteY3" fmla="*/ 0 h 1142142"/>
                <a:gd name="connsiteX4" fmla="*/ 0 w 803243"/>
                <a:gd name="connsiteY4" fmla="*/ 1142143 h 1142142"/>
                <a:gd name="connsiteX5" fmla="*/ 479298 w 803243"/>
                <a:gd name="connsiteY5" fmla="*/ 1142143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479203" y="1142143"/>
                  </a:moveTo>
                  <a:cubicBezTo>
                    <a:pt x="658178" y="1142143"/>
                    <a:pt x="803243" y="997077"/>
                    <a:pt x="803243" y="818102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1142143"/>
                  </a:lnTo>
                  <a:lnTo>
                    <a:pt x="479298" y="1142143"/>
                  </a:lnTo>
                  <a:close/>
                </a:path>
              </a:pathLst>
            </a:custGeom>
            <a:solidFill>
              <a:srgbClr val="E7E1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6">
              <a:extLst>
                <a:ext uri="{FF2B5EF4-FFF2-40B4-BE49-F238E27FC236}">
                  <a16:creationId xmlns:a16="http://schemas.microsoft.com/office/drawing/2014/main" id="{57FB1F63-CCE2-273B-C40B-56152D202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33937" y="4094892"/>
              <a:ext cx="803243" cy="1142142"/>
            </a:xfrm>
            <a:custGeom>
              <a:avLst/>
              <a:gdLst>
                <a:gd name="connsiteX0" fmla="*/ 479203 w 803243"/>
                <a:gd name="connsiteY0" fmla="*/ 1142143 h 1142142"/>
                <a:gd name="connsiteX1" fmla="*/ 803243 w 803243"/>
                <a:gd name="connsiteY1" fmla="*/ 818102 h 1142142"/>
                <a:gd name="connsiteX2" fmla="*/ 803243 w 803243"/>
                <a:gd name="connsiteY2" fmla="*/ 0 h 1142142"/>
                <a:gd name="connsiteX3" fmla="*/ 0 w 803243"/>
                <a:gd name="connsiteY3" fmla="*/ 0 h 1142142"/>
                <a:gd name="connsiteX4" fmla="*/ 0 w 803243"/>
                <a:gd name="connsiteY4" fmla="*/ 1142143 h 1142142"/>
                <a:gd name="connsiteX5" fmla="*/ 479203 w 803243"/>
                <a:gd name="connsiteY5" fmla="*/ 1142143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479203" y="1142143"/>
                  </a:moveTo>
                  <a:cubicBezTo>
                    <a:pt x="658178" y="1142143"/>
                    <a:pt x="803243" y="997077"/>
                    <a:pt x="803243" y="818102"/>
                  </a:cubicBezTo>
                  <a:lnTo>
                    <a:pt x="803243" y="0"/>
                  </a:lnTo>
                  <a:lnTo>
                    <a:pt x="0" y="0"/>
                  </a:lnTo>
                  <a:lnTo>
                    <a:pt x="0" y="1142143"/>
                  </a:lnTo>
                  <a:lnTo>
                    <a:pt x="479203" y="114214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7">
              <a:extLst>
                <a:ext uri="{FF2B5EF4-FFF2-40B4-BE49-F238E27FC236}">
                  <a16:creationId xmlns:a16="http://schemas.microsoft.com/office/drawing/2014/main" id="{014EC904-A4EA-3DEA-B024-5DC5F02EED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0423" y="3523583"/>
              <a:ext cx="803243" cy="1142142"/>
            </a:xfrm>
            <a:custGeom>
              <a:avLst/>
              <a:gdLst>
                <a:gd name="connsiteX0" fmla="*/ 324040 w 803243"/>
                <a:gd name="connsiteY0" fmla="*/ 0 h 1142142"/>
                <a:gd name="connsiteX1" fmla="*/ 0 w 803243"/>
                <a:gd name="connsiteY1" fmla="*/ 324041 h 1142142"/>
                <a:gd name="connsiteX2" fmla="*/ 0 w 803243"/>
                <a:gd name="connsiteY2" fmla="*/ 1142143 h 1142142"/>
                <a:gd name="connsiteX3" fmla="*/ 803243 w 803243"/>
                <a:gd name="connsiteY3" fmla="*/ 1142143 h 1142142"/>
                <a:gd name="connsiteX4" fmla="*/ 803243 w 803243"/>
                <a:gd name="connsiteY4" fmla="*/ 0 h 1142142"/>
                <a:gd name="connsiteX5" fmla="*/ 324040 w 803243"/>
                <a:gd name="connsiteY5" fmla="*/ 0 h 1142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243" h="1142142">
                  <a:moveTo>
                    <a:pt x="324040" y="0"/>
                  </a:moveTo>
                  <a:cubicBezTo>
                    <a:pt x="145066" y="0"/>
                    <a:pt x="0" y="145066"/>
                    <a:pt x="0" y="324041"/>
                  </a:cubicBezTo>
                  <a:lnTo>
                    <a:pt x="0" y="1142143"/>
                  </a:lnTo>
                  <a:lnTo>
                    <a:pt x="803243" y="1142143"/>
                  </a:lnTo>
                  <a:lnTo>
                    <a:pt x="803243" y="0"/>
                  </a:lnTo>
                  <a:lnTo>
                    <a:pt x="32404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8">
              <a:extLst>
                <a:ext uri="{FF2B5EF4-FFF2-40B4-BE49-F238E27FC236}">
                  <a16:creationId xmlns:a16="http://schemas.microsoft.com/office/drawing/2014/main" id="{2D575801-093F-FE1B-1D2F-A91174798E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37180" y="1810416"/>
              <a:ext cx="1606486" cy="1713166"/>
            </a:xfrm>
            <a:custGeom>
              <a:avLst/>
              <a:gdLst>
                <a:gd name="connsiteX0" fmla="*/ 324040 w 1606486"/>
                <a:gd name="connsiteY0" fmla="*/ 1713166 h 1713166"/>
                <a:gd name="connsiteX1" fmla="*/ 0 w 1606486"/>
                <a:gd name="connsiteY1" fmla="*/ 1389126 h 1713166"/>
                <a:gd name="connsiteX2" fmla="*/ 0 w 1606486"/>
                <a:gd name="connsiteY2" fmla="*/ 0 h 1713166"/>
                <a:gd name="connsiteX3" fmla="*/ 1606487 w 1606486"/>
                <a:gd name="connsiteY3" fmla="*/ 0 h 1713166"/>
                <a:gd name="connsiteX4" fmla="*/ 1606487 w 1606486"/>
                <a:gd name="connsiteY4" fmla="*/ 1713166 h 1713166"/>
                <a:gd name="connsiteX5" fmla="*/ 324040 w 1606486"/>
                <a:gd name="connsiteY5" fmla="*/ 1713166 h 171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486" h="1713166">
                  <a:moveTo>
                    <a:pt x="324040" y="1713166"/>
                  </a:moveTo>
                  <a:cubicBezTo>
                    <a:pt x="145066" y="1713166"/>
                    <a:pt x="0" y="1568101"/>
                    <a:pt x="0" y="1389126"/>
                  </a:cubicBezTo>
                  <a:lnTo>
                    <a:pt x="0" y="0"/>
                  </a:lnTo>
                  <a:lnTo>
                    <a:pt x="1606487" y="0"/>
                  </a:lnTo>
                  <a:lnTo>
                    <a:pt x="1606487" y="1713166"/>
                  </a:lnTo>
                  <a:lnTo>
                    <a:pt x="324040" y="1713166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7956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logo/Blå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ett hörn rundat 3">
            <a:extLst>
              <a:ext uri="{FF2B5EF4-FFF2-40B4-BE49-F238E27FC236}">
                <a16:creationId xmlns:a16="http://schemas.microsoft.com/office/drawing/2014/main" id="{DBBDC78D-1DE7-BCAF-99C5-1E1E43F52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 flipV="1">
            <a:off x="389262" y="380999"/>
            <a:ext cx="11412000" cy="609120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7549" y="2915466"/>
            <a:ext cx="5625886" cy="1161234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455D0BA-9A24-0B1E-5104-31F55378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C71D-D98B-401F-B2CF-6FD4D048E9D2}" type="datetime1">
              <a:rPr lang="sv-SE" smtClean="0"/>
              <a:t>2024-01-25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4E6AFD7C-DEA7-9A46-2513-5293C053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1987B4-A1C4-C717-553B-70AFEBCBFD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410109"/>
            <a:ext cx="8642350" cy="1047750"/>
          </a:xfrm>
        </p:spPr>
        <p:txBody>
          <a:bodyPr/>
          <a:lstStyle/>
          <a:p>
            <a:r>
              <a:rPr lang="sv-SE" noProof="0"/>
              <a:t>Skriv en rubrik för tillgänglighetsanpassning</a:t>
            </a:r>
          </a:p>
        </p:txBody>
      </p:sp>
    </p:spTree>
    <p:extLst>
      <p:ext uri="{BB962C8B-B14F-4D97-AF65-F5344CB8AC3E}">
        <p14:creationId xmlns:p14="http://schemas.microsoft.com/office/powerpoint/2010/main" val="42527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1539" y="1152048"/>
            <a:ext cx="5737196" cy="2387600"/>
          </a:xfrm>
        </p:spPr>
        <p:txBody>
          <a:bodyPr anchor="b"/>
          <a:lstStyle>
            <a:lvl1pPr algn="l">
              <a:lnSpc>
                <a:spcPct val="110000"/>
              </a:lnSpc>
              <a:defRPr sz="3500" b="1"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2514" y="3683107"/>
            <a:ext cx="5737196" cy="1683433"/>
          </a:xfrm>
        </p:spPr>
        <p:txBody>
          <a:bodyPr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lägga till underrubrik</a:t>
            </a:r>
          </a:p>
        </p:txBody>
      </p:sp>
      <p:pic>
        <p:nvPicPr>
          <p:cNvPr id="28" name="Logo">
            <a:extLst>
              <a:ext uri="{FF2B5EF4-FFF2-40B4-BE49-F238E27FC236}">
                <a16:creationId xmlns:a16="http://schemas.microsoft.com/office/drawing/2014/main" id="{6A0989A0-7A4A-9CD0-D751-D56C294A5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59" y="6030915"/>
            <a:ext cx="2107916" cy="435093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A71F2BA-C943-46F6-00FD-63E44941990B}"/>
              </a:ext>
            </a:extLst>
          </p:cNvPr>
          <p:cNvSpPr txBox="1"/>
          <p:nvPr userDrawn="1"/>
        </p:nvSpPr>
        <p:spPr>
          <a:xfrm>
            <a:off x="704895" y="6466008"/>
            <a:ext cx="6952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>
                <a:solidFill>
                  <a:schemeClr val="bg1"/>
                </a:solidFill>
              </a:rPr>
              <a:t>TEst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4CBFC51-E299-C1C6-C259-2EC78776D9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9E49B6E-96DA-4186-8F39-3AB022B7993C}" type="datetime1">
              <a:rPr lang="sv-SE" smtClean="0"/>
              <a:t>2024-01-25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AF13055-4269-7909-D2F6-610F622CD5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ACE7E74-CDF2-8E7F-0785-3738B875A2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45549" y="386435"/>
            <a:ext cx="2855885" cy="3045534"/>
          </a:xfrm>
          <a:custGeom>
            <a:avLst/>
            <a:gdLst>
              <a:gd name="connsiteX0" fmla="*/ 0 w 2855885"/>
              <a:gd name="connsiteY0" fmla="*/ 0 h 3045534"/>
              <a:gd name="connsiteX1" fmla="*/ 2855885 w 2855885"/>
              <a:gd name="connsiteY1" fmla="*/ 0 h 3045534"/>
              <a:gd name="connsiteX2" fmla="*/ 2855885 w 2855885"/>
              <a:gd name="connsiteY2" fmla="*/ 3045534 h 3045534"/>
              <a:gd name="connsiteX3" fmla="*/ 576053 w 2855885"/>
              <a:gd name="connsiteY3" fmla="*/ 3045534 h 3045534"/>
              <a:gd name="connsiteX4" fmla="*/ 0 w 2855885"/>
              <a:gd name="connsiteY4" fmla="*/ 2469481 h 30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5885" h="3045534">
                <a:moveTo>
                  <a:pt x="0" y="0"/>
                </a:moveTo>
                <a:lnTo>
                  <a:pt x="2855885" y="0"/>
                </a:lnTo>
                <a:lnTo>
                  <a:pt x="2855885" y="3045534"/>
                </a:lnTo>
                <a:lnTo>
                  <a:pt x="576053" y="3045534"/>
                </a:lnTo>
                <a:cubicBezTo>
                  <a:pt x="257887" y="3045534"/>
                  <a:pt x="0" y="2787649"/>
                  <a:pt x="0" y="2469481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Freeform: Shape 32">
            <a:extLst>
              <a:ext uri="{FF2B5EF4-FFF2-40B4-BE49-F238E27FC236}">
                <a16:creationId xmlns:a16="http://schemas.microsoft.com/office/drawing/2014/main" id="{FCA1630E-4FA1-813B-6FB5-6B8EA29DFC23}"/>
              </a:ext>
            </a:extLst>
          </p:cNvPr>
          <p:cNvSpPr>
            <a:spLocks noChangeAspect="1"/>
          </p:cNvSpPr>
          <p:nvPr userDrawn="1"/>
        </p:nvSpPr>
        <p:spPr>
          <a:xfrm>
            <a:off x="7517605" y="385758"/>
            <a:ext cx="1427943" cy="1015289"/>
          </a:xfrm>
          <a:custGeom>
            <a:avLst/>
            <a:gdLst>
              <a:gd name="connsiteX0" fmla="*/ 517684 w 803243"/>
              <a:gd name="connsiteY0" fmla="*/ 571119 h 571118"/>
              <a:gd name="connsiteX1" fmla="*/ 803243 w 803243"/>
              <a:gd name="connsiteY1" fmla="*/ 285559 h 571118"/>
              <a:gd name="connsiteX2" fmla="*/ 803243 w 803243"/>
              <a:gd name="connsiteY2" fmla="*/ 0 h 571118"/>
              <a:gd name="connsiteX3" fmla="*/ 0 w 803243"/>
              <a:gd name="connsiteY3" fmla="*/ 0 h 571118"/>
              <a:gd name="connsiteX4" fmla="*/ 0 w 803243"/>
              <a:gd name="connsiteY4" fmla="*/ 571024 h 571118"/>
              <a:gd name="connsiteX5" fmla="*/ 517684 w 803243"/>
              <a:gd name="connsiteY5" fmla="*/ 571024 h 5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571118">
                <a:moveTo>
                  <a:pt x="517684" y="571119"/>
                </a:moveTo>
                <a:cubicBezTo>
                  <a:pt x="675418" y="571119"/>
                  <a:pt x="803243" y="443294"/>
                  <a:pt x="803243" y="285559"/>
                </a:cubicBezTo>
                <a:lnTo>
                  <a:pt x="803243" y="0"/>
                </a:lnTo>
                <a:lnTo>
                  <a:pt x="0" y="0"/>
                </a:lnTo>
                <a:lnTo>
                  <a:pt x="0" y="571024"/>
                </a:lnTo>
                <a:lnTo>
                  <a:pt x="517684" y="571024"/>
                </a:lnTo>
                <a:close/>
              </a:path>
            </a:pathLst>
          </a:custGeom>
          <a:solidFill>
            <a:srgbClr val="E7E1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33">
            <a:extLst>
              <a:ext uri="{FF2B5EF4-FFF2-40B4-BE49-F238E27FC236}">
                <a16:creationId xmlns:a16="http://schemas.microsoft.com/office/drawing/2014/main" id="{2B03F9E4-CBF3-3FAD-7A8C-30005A1801FA}"/>
              </a:ext>
            </a:extLst>
          </p:cNvPr>
          <p:cNvSpPr>
            <a:spLocks noChangeAspect="1"/>
          </p:cNvSpPr>
          <p:nvPr userDrawn="1"/>
        </p:nvSpPr>
        <p:spPr>
          <a:xfrm>
            <a:off x="7517605" y="3431800"/>
            <a:ext cx="1427943" cy="1015291"/>
          </a:xfrm>
          <a:custGeom>
            <a:avLst/>
            <a:gdLst>
              <a:gd name="connsiteX0" fmla="*/ 517684 w 803243"/>
              <a:gd name="connsiteY0" fmla="*/ 571119 h 571119"/>
              <a:gd name="connsiteX1" fmla="*/ 803243 w 803243"/>
              <a:gd name="connsiteY1" fmla="*/ 285559 h 571119"/>
              <a:gd name="connsiteX2" fmla="*/ 803243 w 803243"/>
              <a:gd name="connsiteY2" fmla="*/ 0 h 571119"/>
              <a:gd name="connsiteX3" fmla="*/ 0 w 803243"/>
              <a:gd name="connsiteY3" fmla="*/ 0 h 571119"/>
              <a:gd name="connsiteX4" fmla="*/ 0 w 803243"/>
              <a:gd name="connsiteY4" fmla="*/ 571024 h 571119"/>
              <a:gd name="connsiteX5" fmla="*/ 517684 w 803243"/>
              <a:gd name="connsiteY5" fmla="*/ 571024 h 57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571119">
                <a:moveTo>
                  <a:pt x="517684" y="571119"/>
                </a:moveTo>
                <a:cubicBezTo>
                  <a:pt x="675418" y="571119"/>
                  <a:pt x="803243" y="443294"/>
                  <a:pt x="803243" y="285559"/>
                </a:cubicBezTo>
                <a:lnTo>
                  <a:pt x="803243" y="0"/>
                </a:lnTo>
                <a:lnTo>
                  <a:pt x="0" y="0"/>
                </a:lnTo>
                <a:lnTo>
                  <a:pt x="0" y="571024"/>
                </a:lnTo>
                <a:lnTo>
                  <a:pt x="517684" y="571024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34">
            <a:extLst>
              <a:ext uri="{FF2B5EF4-FFF2-40B4-BE49-F238E27FC236}">
                <a16:creationId xmlns:a16="http://schemas.microsoft.com/office/drawing/2014/main" id="{DAB90BBB-7589-BC25-6C27-BE15CF7BF058}"/>
              </a:ext>
            </a:extLst>
          </p:cNvPr>
          <p:cNvSpPr>
            <a:spLocks noChangeAspect="1"/>
          </p:cNvSpPr>
          <p:nvPr userDrawn="1"/>
        </p:nvSpPr>
        <p:spPr>
          <a:xfrm>
            <a:off x="8945548" y="5462891"/>
            <a:ext cx="1427943" cy="1015289"/>
          </a:xfrm>
          <a:custGeom>
            <a:avLst/>
            <a:gdLst>
              <a:gd name="connsiteX0" fmla="*/ 285559 w 803243"/>
              <a:gd name="connsiteY0" fmla="*/ 0 h 571118"/>
              <a:gd name="connsiteX1" fmla="*/ 0 w 803243"/>
              <a:gd name="connsiteY1" fmla="*/ 285560 h 571118"/>
              <a:gd name="connsiteX2" fmla="*/ 0 w 803243"/>
              <a:gd name="connsiteY2" fmla="*/ 571119 h 571118"/>
              <a:gd name="connsiteX3" fmla="*/ 803243 w 803243"/>
              <a:gd name="connsiteY3" fmla="*/ 571119 h 571118"/>
              <a:gd name="connsiteX4" fmla="*/ 803243 w 803243"/>
              <a:gd name="connsiteY4" fmla="*/ 95 h 571118"/>
              <a:gd name="connsiteX5" fmla="*/ 285559 w 803243"/>
              <a:gd name="connsiteY5" fmla="*/ 95 h 5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571118">
                <a:moveTo>
                  <a:pt x="285559" y="0"/>
                </a:moveTo>
                <a:cubicBezTo>
                  <a:pt x="127825" y="0"/>
                  <a:pt x="0" y="127826"/>
                  <a:pt x="0" y="285560"/>
                </a:cubicBezTo>
                <a:lnTo>
                  <a:pt x="0" y="571119"/>
                </a:lnTo>
                <a:lnTo>
                  <a:pt x="803243" y="571119"/>
                </a:lnTo>
                <a:lnTo>
                  <a:pt x="803243" y="95"/>
                </a:lnTo>
                <a:lnTo>
                  <a:pt x="285559" y="9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35">
            <a:extLst>
              <a:ext uri="{FF2B5EF4-FFF2-40B4-BE49-F238E27FC236}">
                <a16:creationId xmlns:a16="http://schemas.microsoft.com/office/drawing/2014/main" id="{820856E7-20FE-6D95-61A0-CC38B82FEDE0}"/>
              </a:ext>
            </a:extLst>
          </p:cNvPr>
          <p:cNvSpPr>
            <a:spLocks noChangeAspect="1"/>
          </p:cNvSpPr>
          <p:nvPr userDrawn="1"/>
        </p:nvSpPr>
        <p:spPr>
          <a:xfrm>
            <a:off x="10373660" y="5462891"/>
            <a:ext cx="1427943" cy="1015289"/>
          </a:xfrm>
          <a:custGeom>
            <a:avLst/>
            <a:gdLst>
              <a:gd name="connsiteX0" fmla="*/ 517684 w 803243"/>
              <a:gd name="connsiteY0" fmla="*/ 0 h 571118"/>
              <a:gd name="connsiteX1" fmla="*/ 803243 w 803243"/>
              <a:gd name="connsiteY1" fmla="*/ 285560 h 571118"/>
              <a:gd name="connsiteX2" fmla="*/ 803243 w 803243"/>
              <a:gd name="connsiteY2" fmla="*/ 571119 h 571118"/>
              <a:gd name="connsiteX3" fmla="*/ 0 w 803243"/>
              <a:gd name="connsiteY3" fmla="*/ 571119 h 571118"/>
              <a:gd name="connsiteX4" fmla="*/ 0 w 803243"/>
              <a:gd name="connsiteY4" fmla="*/ 95 h 571118"/>
              <a:gd name="connsiteX5" fmla="*/ 517684 w 803243"/>
              <a:gd name="connsiteY5" fmla="*/ 95 h 57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571118">
                <a:moveTo>
                  <a:pt x="517684" y="0"/>
                </a:moveTo>
                <a:cubicBezTo>
                  <a:pt x="675418" y="0"/>
                  <a:pt x="803243" y="127826"/>
                  <a:pt x="803243" y="285560"/>
                </a:cubicBezTo>
                <a:lnTo>
                  <a:pt x="803243" y="571119"/>
                </a:lnTo>
                <a:lnTo>
                  <a:pt x="0" y="571119"/>
                </a:lnTo>
                <a:lnTo>
                  <a:pt x="0" y="95"/>
                </a:lnTo>
                <a:lnTo>
                  <a:pt x="517684" y="95"/>
                </a:lnTo>
                <a:close/>
              </a:path>
            </a:pathLst>
          </a:custGeom>
          <a:solidFill>
            <a:srgbClr val="E7E1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36">
            <a:extLst>
              <a:ext uri="{FF2B5EF4-FFF2-40B4-BE49-F238E27FC236}">
                <a16:creationId xmlns:a16="http://schemas.microsoft.com/office/drawing/2014/main" id="{125799E2-37F2-0C3F-51A3-D071A013E705}"/>
              </a:ext>
            </a:extLst>
          </p:cNvPr>
          <p:cNvSpPr>
            <a:spLocks noChangeAspect="1"/>
          </p:cNvSpPr>
          <p:nvPr userDrawn="1"/>
        </p:nvSpPr>
        <p:spPr>
          <a:xfrm>
            <a:off x="7517605" y="1401049"/>
            <a:ext cx="1427943" cy="2030411"/>
          </a:xfrm>
          <a:custGeom>
            <a:avLst/>
            <a:gdLst>
              <a:gd name="connsiteX0" fmla="*/ 479203 w 803243"/>
              <a:gd name="connsiteY0" fmla="*/ 0 h 1142142"/>
              <a:gd name="connsiteX1" fmla="*/ 803243 w 803243"/>
              <a:gd name="connsiteY1" fmla="*/ 324041 h 1142142"/>
              <a:gd name="connsiteX2" fmla="*/ 803243 w 803243"/>
              <a:gd name="connsiteY2" fmla="*/ 1142143 h 1142142"/>
              <a:gd name="connsiteX3" fmla="*/ 0 w 803243"/>
              <a:gd name="connsiteY3" fmla="*/ 1142143 h 1142142"/>
              <a:gd name="connsiteX4" fmla="*/ 0 w 803243"/>
              <a:gd name="connsiteY4" fmla="*/ 0 h 1142142"/>
              <a:gd name="connsiteX5" fmla="*/ 479203 w 803243"/>
              <a:gd name="connsiteY5" fmla="*/ 0 h 11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1142142">
                <a:moveTo>
                  <a:pt x="479203" y="0"/>
                </a:moveTo>
                <a:cubicBezTo>
                  <a:pt x="658178" y="0"/>
                  <a:pt x="803243" y="145066"/>
                  <a:pt x="803243" y="324041"/>
                </a:cubicBezTo>
                <a:lnTo>
                  <a:pt x="803243" y="1142143"/>
                </a:lnTo>
                <a:lnTo>
                  <a:pt x="0" y="1142143"/>
                </a:lnTo>
                <a:lnTo>
                  <a:pt x="0" y="0"/>
                </a:lnTo>
                <a:lnTo>
                  <a:pt x="479203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37">
            <a:extLst>
              <a:ext uri="{FF2B5EF4-FFF2-40B4-BE49-F238E27FC236}">
                <a16:creationId xmlns:a16="http://schemas.microsoft.com/office/drawing/2014/main" id="{6EEA36D4-6C11-D52A-A47F-18E40D0C6847}"/>
              </a:ext>
            </a:extLst>
          </p:cNvPr>
          <p:cNvSpPr>
            <a:spLocks noChangeAspect="1"/>
          </p:cNvSpPr>
          <p:nvPr userDrawn="1"/>
        </p:nvSpPr>
        <p:spPr>
          <a:xfrm>
            <a:off x="8945717" y="3431800"/>
            <a:ext cx="1427943" cy="2030411"/>
          </a:xfrm>
          <a:custGeom>
            <a:avLst/>
            <a:gdLst>
              <a:gd name="connsiteX0" fmla="*/ 479203 w 803243"/>
              <a:gd name="connsiteY0" fmla="*/ 1142143 h 1142142"/>
              <a:gd name="connsiteX1" fmla="*/ 803243 w 803243"/>
              <a:gd name="connsiteY1" fmla="*/ 818102 h 1142142"/>
              <a:gd name="connsiteX2" fmla="*/ 803243 w 803243"/>
              <a:gd name="connsiteY2" fmla="*/ 0 h 1142142"/>
              <a:gd name="connsiteX3" fmla="*/ 0 w 803243"/>
              <a:gd name="connsiteY3" fmla="*/ 0 h 1142142"/>
              <a:gd name="connsiteX4" fmla="*/ 0 w 803243"/>
              <a:gd name="connsiteY4" fmla="*/ 1142143 h 1142142"/>
              <a:gd name="connsiteX5" fmla="*/ 479298 w 803243"/>
              <a:gd name="connsiteY5" fmla="*/ 1142143 h 11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1142142">
                <a:moveTo>
                  <a:pt x="479203" y="1142143"/>
                </a:moveTo>
                <a:cubicBezTo>
                  <a:pt x="658178" y="1142143"/>
                  <a:pt x="803243" y="997077"/>
                  <a:pt x="803243" y="818102"/>
                </a:cubicBezTo>
                <a:lnTo>
                  <a:pt x="803243" y="0"/>
                </a:lnTo>
                <a:lnTo>
                  <a:pt x="0" y="0"/>
                </a:lnTo>
                <a:lnTo>
                  <a:pt x="0" y="1142143"/>
                </a:lnTo>
                <a:lnTo>
                  <a:pt x="479298" y="1142143"/>
                </a:lnTo>
                <a:close/>
              </a:path>
            </a:pathLst>
          </a:custGeom>
          <a:solidFill>
            <a:srgbClr val="E7E1D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38">
            <a:extLst>
              <a:ext uri="{FF2B5EF4-FFF2-40B4-BE49-F238E27FC236}">
                <a16:creationId xmlns:a16="http://schemas.microsoft.com/office/drawing/2014/main" id="{5C5F6E48-4C0B-4D2B-818B-1BE457F59527}"/>
              </a:ext>
            </a:extLst>
          </p:cNvPr>
          <p:cNvSpPr>
            <a:spLocks noChangeAspect="1"/>
          </p:cNvSpPr>
          <p:nvPr userDrawn="1"/>
        </p:nvSpPr>
        <p:spPr>
          <a:xfrm>
            <a:off x="7517605" y="4447600"/>
            <a:ext cx="1427943" cy="2030411"/>
          </a:xfrm>
          <a:custGeom>
            <a:avLst/>
            <a:gdLst>
              <a:gd name="connsiteX0" fmla="*/ 479203 w 803243"/>
              <a:gd name="connsiteY0" fmla="*/ 1142143 h 1142142"/>
              <a:gd name="connsiteX1" fmla="*/ 803243 w 803243"/>
              <a:gd name="connsiteY1" fmla="*/ 818102 h 1142142"/>
              <a:gd name="connsiteX2" fmla="*/ 803243 w 803243"/>
              <a:gd name="connsiteY2" fmla="*/ 0 h 1142142"/>
              <a:gd name="connsiteX3" fmla="*/ 0 w 803243"/>
              <a:gd name="connsiteY3" fmla="*/ 0 h 1142142"/>
              <a:gd name="connsiteX4" fmla="*/ 0 w 803243"/>
              <a:gd name="connsiteY4" fmla="*/ 1142143 h 1142142"/>
              <a:gd name="connsiteX5" fmla="*/ 479203 w 803243"/>
              <a:gd name="connsiteY5" fmla="*/ 1142143 h 11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1142142">
                <a:moveTo>
                  <a:pt x="479203" y="1142143"/>
                </a:moveTo>
                <a:cubicBezTo>
                  <a:pt x="658178" y="1142143"/>
                  <a:pt x="803243" y="997077"/>
                  <a:pt x="803243" y="818102"/>
                </a:cubicBezTo>
                <a:lnTo>
                  <a:pt x="803243" y="0"/>
                </a:lnTo>
                <a:lnTo>
                  <a:pt x="0" y="0"/>
                </a:lnTo>
                <a:lnTo>
                  <a:pt x="0" y="1142143"/>
                </a:lnTo>
                <a:lnTo>
                  <a:pt x="479203" y="1142143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39">
            <a:extLst>
              <a:ext uri="{FF2B5EF4-FFF2-40B4-BE49-F238E27FC236}">
                <a16:creationId xmlns:a16="http://schemas.microsoft.com/office/drawing/2014/main" id="{F0242E9B-645C-96CC-D772-EBBC66A77DC7}"/>
              </a:ext>
            </a:extLst>
          </p:cNvPr>
          <p:cNvSpPr>
            <a:spLocks noChangeAspect="1"/>
          </p:cNvSpPr>
          <p:nvPr userDrawn="1"/>
        </p:nvSpPr>
        <p:spPr>
          <a:xfrm>
            <a:off x="10373491" y="3431971"/>
            <a:ext cx="1427943" cy="2030411"/>
          </a:xfrm>
          <a:custGeom>
            <a:avLst/>
            <a:gdLst>
              <a:gd name="connsiteX0" fmla="*/ 324040 w 803243"/>
              <a:gd name="connsiteY0" fmla="*/ 0 h 1142142"/>
              <a:gd name="connsiteX1" fmla="*/ 0 w 803243"/>
              <a:gd name="connsiteY1" fmla="*/ 324041 h 1142142"/>
              <a:gd name="connsiteX2" fmla="*/ 0 w 803243"/>
              <a:gd name="connsiteY2" fmla="*/ 1142143 h 1142142"/>
              <a:gd name="connsiteX3" fmla="*/ 803243 w 803243"/>
              <a:gd name="connsiteY3" fmla="*/ 1142143 h 1142142"/>
              <a:gd name="connsiteX4" fmla="*/ 803243 w 803243"/>
              <a:gd name="connsiteY4" fmla="*/ 0 h 1142142"/>
              <a:gd name="connsiteX5" fmla="*/ 324040 w 803243"/>
              <a:gd name="connsiteY5" fmla="*/ 0 h 114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3243" h="1142142">
                <a:moveTo>
                  <a:pt x="324040" y="0"/>
                </a:moveTo>
                <a:cubicBezTo>
                  <a:pt x="145066" y="0"/>
                  <a:pt x="0" y="145066"/>
                  <a:pt x="0" y="324041"/>
                </a:cubicBezTo>
                <a:lnTo>
                  <a:pt x="0" y="1142143"/>
                </a:lnTo>
                <a:lnTo>
                  <a:pt x="803243" y="1142143"/>
                </a:lnTo>
                <a:lnTo>
                  <a:pt x="803243" y="0"/>
                </a:lnTo>
                <a:lnTo>
                  <a:pt x="324040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A9936CC4-BC31-7B4D-38E0-EC836B72C5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2200" y="2113722"/>
            <a:ext cx="8650817" cy="33115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168E8F4-CCAB-9D62-770E-18594C9FC9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1B6ECD-BDF0-7F15-B856-12CA1DBAC0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5C417587-585B-3553-7B4B-03B7FC05F2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73521" y="393108"/>
            <a:ext cx="1427973" cy="6091200"/>
            <a:chOff x="10371140" y="380999"/>
            <a:chExt cx="1439144" cy="6138849"/>
          </a:xfrm>
        </p:grpSpPr>
        <p:sp>
          <p:nvSpPr>
            <p:cNvPr id="5" name="Freeform: Shape 14">
              <a:extLst>
                <a:ext uri="{FF2B5EF4-FFF2-40B4-BE49-F238E27FC236}">
                  <a16:creationId xmlns:a16="http://schemas.microsoft.com/office/drawing/2014/main" id="{B0344151-8CCE-0681-53A0-38C6286C4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71140" y="380999"/>
              <a:ext cx="1439144" cy="1023084"/>
            </a:xfrm>
            <a:custGeom>
              <a:avLst/>
              <a:gdLst>
                <a:gd name="connsiteX0" fmla="*/ 511628 w 1439144"/>
                <a:gd name="connsiteY0" fmla="*/ 1023085 h 1023084"/>
                <a:gd name="connsiteX1" fmla="*/ 0 w 1439144"/>
                <a:gd name="connsiteY1" fmla="*/ 511628 h 1023084"/>
                <a:gd name="connsiteX2" fmla="*/ 0 w 1439144"/>
                <a:gd name="connsiteY2" fmla="*/ 0 h 1023084"/>
                <a:gd name="connsiteX3" fmla="*/ 1439145 w 1439144"/>
                <a:gd name="connsiteY3" fmla="*/ 0 h 1023084"/>
                <a:gd name="connsiteX4" fmla="*/ 1439145 w 1439144"/>
                <a:gd name="connsiteY4" fmla="*/ 1023085 h 1023084"/>
                <a:gd name="connsiteX5" fmla="*/ 511628 w 1439144"/>
                <a:gd name="connsiteY5" fmla="*/ 1023085 h 102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144" h="1023084">
                  <a:moveTo>
                    <a:pt x="511628" y="1023085"/>
                  </a:moveTo>
                  <a:cubicBezTo>
                    <a:pt x="229021" y="1023085"/>
                    <a:pt x="0" y="794064"/>
                    <a:pt x="0" y="511628"/>
                  </a:cubicBezTo>
                  <a:lnTo>
                    <a:pt x="0" y="0"/>
                  </a:lnTo>
                  <a:lnTo>
                    <a:pt x="1439145" y="0"/>
                  </a:lnTo>
                  <a:lnTo>
                    <a:pt x="1439145" y="1023085"/>
                  </a:lnTo>
                  <a:lnTo>
                    <a:pt x="511628" y="1023085"/>
                  </a:lnTo>
                  <a:close/>
                </a:path>
              </a:pathLst>
            </a:custGeom>
            <a:solidFill>
              <a:schemeClr val="accent2"/>
            </a:solidFill>
            <a:ln w="17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175F8EDF-FDD3-5430-466D-9FDBD7CCA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71140" y="3450423"/>
              <a:ext cx="1439144" cy="3069424"/>
            </a:xfrm>
            <a:custGeom>
              <a:avLst/>
              <a:gdLst>
                <a:gd name="connsiteX0" fmla="*/ 858572 w 1439144"/>
                <a:gd name="connsiteY0" fmla="*/ 3069425 h 3069424"/>
                <a:gd name="connsiteX1" fmla="*/ 1439145 w 1439144"/>
                <a:gd name="connsiteY1" fmla="*/ 2488852 h 3069424"/>
                <a:gd name="connsiteX2" fmla="*/ 1439145 w 1439144"/>
                <a:gd name="connsiteY2" fmla="*/ 0 h 3069424"/>
                <a:gd name="connsiteX3" fmla="*/ 0 w 1439144"/>
                <a:gd name="connsiteY3" fmla="*/ 0 h 3069424"/>
                <a:gd name="connsiteX4" fmla="*/ 0 w 1439144"/>
                <a:gd name="connsiteY4" fmla="*/ 3069425 h 3069424"/>
                <a:gd name="connsiteX5" fmla="*/ 858572 w 1439144"/>
                <a:gd name="connsiteY5" fmla="*/ 3069425 h 30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144" h="3069424">
                  <a:moveTo>
                    <a:pt x="858572" y="3069425"/>
                  </a:moveTo>
                  <a:cubicBezTo>
                    <a:pt x="1179235" y="3069425"/>
                    <a:pt x="1439145" y="2809515"/>
                    <a:pt x="1439145" y="2488852"/>
                  </a:cubicBezTo>
                  <a:lnTo>
                    <a:pt x="1439145" y="0"/>
                  </a:lnTo>
                  <a:lnTo>
                    <a:pt x="0" y="0"/>
                  </a:lnTo>
                  <a:lnTo>
                    <a:pt x="0" y="3069425"/>
                  </a:lnTo>
                  <a:lnTo>
                    <a:pt x="858572" y="3069425"/>
                  </a:lnTo>
                  <a:close/>
                </a:path>
              </a:pathLst>
            </a:custGeom>
            <a:solidFill>
              <a:schemeClr val="accent1"/>
            </a:solidFill>
            <a:ln w="17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B351A889-3BB9-FF21-B1DF-61E7A92EC0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71140" y="1404083"/>
              <a:ext cx="1439144" cy="2046340"/>
            </a:xfrm>
            <a:custGeom>
              <a:avLst/>
              <a:gdLst>
                <a:gd name="connsiteX0" fmla="*/ 858572 w 1439144"/>
                <a:gd name="connsiteY0" fmla="*/ 2046340 h 2046340"/>
                <a:gd name="connsiteX1" fmla="*/ 1439145 w 1439144"/>
                <a:gd name="connsiteY1" fmla="*/ 1465767 h 2046340"/>
                <a:gd name="connsiteX2" fmla="*/ 1439145 w 1439144"/>
                <a:gd name="connsiteY2" fmla="*/ 0 h 2046340"/>
                <a:gd name="connsiteX3" fmla="*/ 0 w 1439144"/>
                <a:gd name="connsiteY3" fmla="*/ 0 h 2046340"/>
                <a:gd name="connsiteX4" fmla="*/ 0 w 1439144"/>
                <a:gd name="connsiteY4" fmla="*/ 2046340 h 2046340"/>
                <a:gd name="connsiteX5" fmla="*/ 858572 w 1439144"/>
                <a:gd name="connsiteY5" fmla="*/ 2046340 h 204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144" h="2046340">
                  <a:moveTo>
                    <a:pt x="858572" y="2046340"/>
                  </a:moveTo>
                  <a:cubicBezTo>
                    <a:pt x="1179235" y="2046340"/>
                    <a:pt x="1439145" y="1786431"/>
                    <a:pt x="1439145" y="1465767"/>
                  </a:cubicBezTo>
                  <a:lnTo>
                    <a:pt x="1439145" y="0"/>
                  </a:lnTo>
                  <a:lnTo>
                    <a:pt x="0" y="0"/>
                  </a:lnTo>
                  <a:lnTo>
                    <a:pt x="0" y="2046340"/>
                  </a:lnTo>
                  <a:lnTo>
                    <a:pt x="858572" y="2046340"/>
                  </a:lnTo>
                  <a:close/>
                </a:path>
              </a:pathLst>
            </a:custGeom>
            <a:solidFill>
              <a:srgbClr val="E7E1DF"/>
            </a:solidFill>
            <a:ln w="17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r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: ett hörn rundat 3">
            <a:extLst>
              <a:ext uri="{FF2B5EF4-FFF2-40B4-BE49-F238E27FC236}">
                <a16:creationId xmlns:a16="http://schemas.microsoft.com/office/drawing/2014/main" id="{A95B309E-D263-11E8-9807-1C7D2CFE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black">
          <a:xfrm flipV="1">
            <a:off x="389262" y="380999"/>
            <a:ext cx="11412000" cy="6091200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1092200" y="1752600"/>
            <a:ext cx="10007600" cy="1614312"/>
          </a:xfrm>
        </p:spPr>
        <p:txBody>
          <a:bodyPr anchor="b"/>
          <a:lstStyle>
            <a:lvl1pPr algn="ctr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D78077-8D23-4A9C-AD57-B41C92D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white">
          <a:xfrm>
            <a:off x="1092200" y="3612268"/>
            <a:ext cx="10024267" cy="1500187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för att lägga till underrubrik</a:t>
            </a:r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DBF08389-4E2E-AF65-054E-C982BA7B5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73BDF-6C18-456D-B2F3-58DD8CBD1759}" type="datetime1">
              <a:rPr lang="sv-SE" smtClean="0"/>
              <a:t>2024-01-25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0A5E5F6E-C97D-A4DC-263A-27783D57B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877B3524-D6C4-8016-A0B9-76DB7A408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425716"/>
            <a:ext cx="4995333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5FF0E6C-D325-C355-90B1-214F162C31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92200" y="2113722"/>
            <a:ext cx="5003800" cy="3756990"/>
          </a:xfrm>
          <a:custGeom>
            <a:avLst/>
            <a:gdLst>
              <a:gd name="connsiteX0" fmla="*/ 0 w 4919133"/>
              <a:gd name="connsiteY0" fmla="*/ 0 h 3756990"/>
              <a:gd name="connsiteX1" fmla="*/ 4919133 w 4919133"/>
              <a:gd name="connsiteY1" fmla="*/ 0 h 3756990"/>
              <a:gd name="connsiteX2" fmla="*/ 4919133 w 4919133"/>
              <a:gd name="connsiteY2" fmla="*/ 3756990 h 3756990"/>
              <a:gd name="connsiteX3" fmla="*/ 0 w 4919133"/>
              <a:gd name="connsiteY3" fmla="*/ 3756990 h 375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9133" h="3756990">
                <a:moveTo>
                  <a:pt x="0" y="0"/>
                </a:moveTo>
                <a:lnTo>
                  <a:pt x="4919133" y="0"/>
                </a:lnTo>
                <a:lnTo>
                  <a:pt x="4919133" y="3756990"/>
                </a:lnTo>
                <a:lnTo>
                  <a:pt x="0" y="3756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25E6907-50BC-FFF4-F6B9-BF2B7373C4A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0743B6B-FC1D-4E5C-878B-68715B5874CD}" type="datetime1">
              <a:rPr lang="sv-SE" smtClean="0"/>
              <a:t>2024-01-25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F1EC206-E47A-5E7F-9581-B76ADE31A8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 11">
            <a:extLst>
              <a:ext uri="{FF2B5EF4-FFF2-40B4-BE49-F238E27FC236}">
                <a16:creationId xmlns:a16="http://schemas.microsoft.com/office/drawing/2014/main" id="{1FA5C84F-C4B8-CEC1-3555-41A99D993A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98481" y="385758"/>
            <a:ext cx="5002954" cy="6091200"/>
          </a:xfrm>
          <a:custGeom>
            <a:avLst/>
            <a:gdLst>
              <a:gd name="connsiteX0" fmla="*/ 0 w 5002954"/>
              <a:gd name="connsiteY0" fmla="*/ 0 h 6071396"/>
              <a:gd name="connsiteX1" fmla="*/ 5002954 w 5002954"/>
              <a:gd name="connsiteY1" fmla="*/ 0 h 6071396"/>
              <a:gd name="connsiteX2" fmla="*/ 5002954 w 5002954"/>
              <a:gd name="connsiteY2" fmla="*/ 5059476 h 6071396"/>
              <a:gd name="connsiteX3" fmla="*/ 3991034 w 5002954"/>
              <a:gd name="connsiteY3" fmla="*/ 6071396 h 6071396"/>
              <a:gd name="connsiteX4" fmla="*/ 0 w 5002954"/>
              <a:gd name="connsiteY4" fmla="*/ 6071396 h 607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954" h="6071396">
                <a:moveTo>
                  <a:pt x="0" y="0"/>
                </a:moveTo>
                <a:lnTo>
                  <a:pt x="5002954" y="0"/>
                </a:lnTo>
                <a:lnTo>
                  <a:pt x="5002954" y="5059476"/>
                </a:lnTo>
                <a:cubicBezTo>
                  <a:pt x="5002954" y="5618344"/>
                  <a:pt x="4549902" y="6071396"/>
                  <a:pt x="3991034" y="6071396"/>
                </a:cubicBezTo>
                <a:lnTo>
                  <a:pt x="0" y="6071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03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395" y="1424752"/>
            <a:ext cx="8872205" cy="1047750"/>
          </a:xfrm>
        </p:spPr>
        <p:txBody>
          <a:bodyPr/>
          <a:lstStyle>
            <a:lvl1pPr>
              <a:defRPr b="1"/>
            </a:lvl1pPr>
          </a:lstStyle>
          <a:p>
            <a:r>
              <a:rPr lang="sv-SE" dirty="0"/>
              <a:t>Klicka för att lägga till rubrik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E0629D0-D830-BA3B-8258-4D3944A1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C82E9-E70A-41D0-BC52-9CE4D8B0E8A6}" type="datetime1">
              <a:rPr lang="sv-SE" smtClean="0"/>
              <a:t>2024-01-25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1AD9AB-C85B-9888-3B59-C1F8A75F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grpSp>
        <p:nvGrpSpPr>
          <p:cNvPr id="3" name="Graphic 4">
            <a:extLst>
              <a:ext uri="{FF2B5EF4-FFF2-40B4-BE49-F238E27FC236}">
                <a16:creationId xmlns:a16="http://schemas.microsoft.com/office/drawing/2014/main" id="{4C3381B4-AC30-6419-D826-946D93D76D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73521" y="393108"/>
            <a:ext cx="1427973" cy="6091200"/>
            <a:chOff x="10371140" y="380999"/>
            <a:chExt cx="1439144" cy="6138849"/>
          </a:xfrm>
        </p:grpSpPr>
        <p:sp>
          <p:nvSpPr>
            <p:cNvPr id="4" name="Freeform: Shape 14">
              <a:extLst>
                <a:ext uri="{FF2B5EF4-FFF2-40B4-BE49-F238E27FC236}">
                  <a16:creationId xmlns:a16="http://schemas.microsoft.com/office/drawing/2014/main" id="{1FC6FDEA-C781-902D-A489-58BB1BF305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71140" y="380999"/>
              <a:ext cx="1439144" cy="1023084"/>
            </a:xfrm>
            <a:custGeom>
              <a:avLst/>
              <a:gdLst>
                <a:gd name="connsiteX0" fmla="*/ 511628 w 1439144"/>
                <a:gd name="connsiteY0" fmla="*/ 1023085 h 1023084"/>
                <a:gd name="connsiteX1" fmla="*/ 0 w 1439144"/>
                <a:gd name="connsiteY1" fmla="*/ 511628 h 1023084"/>
                <a:gd name="connsiteX2" fmla="*/ 0 w 1439144"/>
                <a:gd name="connsiteY2" fmla="*/ 0 h 1023084"/>
                <a:gd name="connsiteX3" fmla="*/ 1439145 w 1439144"/>
                <a:gd name="connsiteY3" fmla="*/ 0 h 1023084"/>
                <a:gd name="connsiteX4" fmla="*/ 1439145 w 1439144"/>
                <a:gd name="connsiteY4" fmla="*/ 1023085 h 1023084"/>
                <a:gd name="connsiteX5" fmla="*/ 511628 w 1439144"/>
                <a:gd name="connsiteY5" fmla="*/ 1023085 h 102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144" h="1023084">
                  <a:moveTo>
                    <a:pt x="511628" y="1023085"/>
                  </a:moveTo>
                  <a:cubicBezTo>
                    <a:pt x="229021" y="1023085"/>
                    <a:pt x="0" y="794064"/>
                    <a:pt x="0" y="511628"/>
                  </a:cubicBezTo>
                  <a:lnTo>
                    <a:pt x="0" y="0"/>
                  </a:lnTo>
                  <a:lnTo>
                    <a:pt x="1439145" y="0"/>
                  </a:lnTo>
                  <a:lnTo>
                    <a:pt x="1439145" y="1023085"/>
                  </a:lnTo>
                  <a:lnTo>
                    <a:pt x="511628" y="1023085"/>
                  </a:lnTo>
                  <a:close/>
                </a:path>
              </a:pathLst>
            </a:custGeom>
            <a:solidFill>
              <a:schemeClr val="accent2"/>
            </a:solidFill>
            <a:ln w="17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15">
              <a:extLst>
                <a:ext uri="{FF2B5EF4-FFF2-40B4-BE49-F238E27FC236}">
                  <a16:creationId xmlns:a16="http://schemas.microsoft.com/office/drawing/2014/main" id="{E3AC7685-6FDC-1A23-7B20-B455EC5C9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71140" y="3450423"/>
              <a:ext cx="1439144" cy="3069424"/>
            </a:xfrm>
            <a:custGeom>
              <a:avLst/>
              <a:gdLst>
                <a:gd name="connsiteX0" fmla="*/ 858572 w 1439144"/>
                <a:gd name="connsiteY0" fmla="*/ 3069425 h 3069424"/>
                <a:gd name="connsiteX1" fmla="*/ 1439145 w 1439144"/>
                <a:gd name="connsiteY1" fmla="*/ 2488852 h 3069424"/>
                <a:gd name="connsiteX2" fmla="*/ 1439145 w 1439144"/>
                <a:gd name="connsiteY2" fmla="*/ 0 h 3069424"/>
                <a:gd name="connsiteX3" fmla="*/ 0 w 1439144"/>
                <a:gd name="connsiteY3" fmla="*/ 0 h 3069424"/>
                <a:gd name="connsiteX4" fmla="*/ 0 w 1439144"/>
                <a:gd name="connsiteY4" fmla="*/ 3069425 h 3069424"/>
                <a:gd name="connsiteX5" fmla="*/ 858572 w 1439144"/>
                <a:gd name="connsiteY5" fmla="*/ 3069425 h 30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144" h="3069424">
                  <a:moveTo>
                    <a:pt x="858572" y="3069425"/>
                  </a:moveTo>
                  <a:cubicBezTo>
                    <a:pt x="1179235" y="3069425"/>
                    <a:pt x="1439145" y="2809515"/>
                    <a:pt x="1439145" y="2488852"/>
                  </a:cubicBezTo>
                  <a:lnTo>
                    <a:pt x="1439145" y="0"/>
                  </a:lnTo>
                  <a:lnTo>
                    <a:pt x="0" y="0"/>
                  </a:lnTo>
                  <a:lnTo>
                    <a:pt x="0" y="3069425"/>
                  </a:lnTo>
                  <a:lnTo>
                    <a:pt x="858572" y="3069425"/>
                  </a:lnTo>
                  <a:close/>
                </a:path>
              </a:pathLst>
            </a:custGeom>
            <a:solidFill>
              <a:schemeClr val="accent1"/>
            </a:solidFill>
            <a:ln w="17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1F9B59B5-C37C-6616-7B01-4CE9FC56AF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71140" y="1404083"/>
              <a:ext cx="1439144" cy="2046340"/>
            </a:xfrm>
            <a:custGeom>
              <a:avLst/>
              <a:gdLst>
                <a:gd name="connsiteX0" fmla="*/ 858572 w 1439144"/>
                <a:gd name="connsiteY0" fmla="*/ 2046340 h 2046340"/>
                <a:gd name="connsiteX1" fmla="*/ 1439145 w 1439144"/>
                <a:gd name="connsiteY1" fmla="*/ 1465767 h 2046340"/>
                <a:gd name="connsiteX2" fmla="*/ 1439145 w 1439144"/>
                <a:gd name="connsiteY2" fmla="*/ 0 h 2046340"/>
                <a:gd name="connsiteX3" fmla="*/ 0 w 1439144"/>
                <a:gd name="connsiteY3" fmla="*/ 0 h 2046340"/>
                <a:gd name="connsiteX4" fmla="*/ 0 w 1439144"/>
                <a:gd name="connsiteY4" fmla="*/ 2046340 h 2046340"/>
                <a:gd name="connsiteX5" fmla="*/ 858572 w 1439144"/>
                <a:gd name="connsiteY5" fmla="*/ 2046340 h 204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9144" h="2046340">
                  <a:moveTo>
                    <a:pt x="858572" y="2046340"/>
                  </a:moveTo>
                  <a:cubicBezTo>
                    <a:pt x="1179235" y="2046340"/>
                    <a:pt x="1439145" y="1786431"/>
                    <a:pt x="1439145" y="1465767"/>
                  </a:cubicBezTo>
                  <a:lnTo>
                    <a:pt x="1439145" y="0"/>
                  </a:lnTo>
                  <a:lnTo>
                    <a:pt x="0" y="0"/>
                  </a:lnTo>
                  <a:lnTo>
                    <a:pt x="0" y="2046340"/>
                  </a:lnTo>
                  <a:lnTo>
                    <a:pt x="858572" y="2046340"/>
                  </a:lnTo>
                  <a:close/>
                </a:path>
              </a:pathLst>
            </a:custGeom>
            <a:solidFill>
              <a:srgbClr val="E7E1DF"/>
            </a:solidFill>
            <a:ln w="170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100F903-3478-7793-DE93-655C7E1A3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A4A846-428D-495E-A55C-A66F11C8B8FF}" type="datetime1">
              <a:rPr lang="sv-SE" smtClean="0"/>
              <a:t>2024-01-25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CF62D2F-E5FD-F410-EE14-94871D7A62B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DCC3B870-75C4-56B4-5593-0D8B71AFE9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9262" y="380999"/>
            <a:ext cx="11412000" cy="6091200"/>
          </a:xfrm>
          <a:custGeom>
            <a:avLst/>
            <a:gdLst>
              <a:gd name="connsiteX0" fmla="*/ 0 w 11413068"/>
              <a:gd name="connsiteY0" fmla="*/ 0 h 6099176"/>
              <a:gd name="connsiteX1" fmla="*/ 11413068 w 11413068"/>
              <a:gd name="connsiteY1" fmla="*/ 0 h 6099176"/>
              <a:gd name="connsiteX2" fmla="*/ 11413068 w 11413068"/>
              <a:gd name="connsiteY2" fmla="*/ 27780 h 6099176"/>
              <a:gd name="connsiteX3" fmla="*/ 11413068 w 11413068"/>
              <a:gd name="connsiteY3" fmla="*/ 5082626 h 6099176"/>
              <a:gd name="connsiteX4" fmla="*/ 11413068 w 11413068"/>
              <a:gd name="connsiteY4" fmla="*/ 5087256 h 6099176"/>
              <a:gd name="connsiteX5" fmla="*/ 10401148 w 11413068"/>
              <a:gd name="connsiteY5" fmla="*/ 6099176 h 6099176"/>
              <a:gd name="connsiteX6" fmla="*/ 10396518 w 11413068"/>
              <a:gd name="connsiteY6" fmla="*/ 6099176 h 6099176"/>
              <a:gd name="connsiteX7" fmla="*/ 0 w 11413068"/>
              <a:gd name="connsiteY7" fmla="*/ 6099176 h 6099176"/>
              <a:gd name="connsiteX8" fmla="*/ 0 w 11413068"/>
              <a:gd name="connsiteY8" fmla="*/ 27780 h 6099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13068" h="6099176">
                <a:moveTo>
                  <a:pt x="0" y="0"/>
                </a:moveTo>
                <a:lnTo>
                  <a:pt x="11413068" y="0"/>
                </a:lnTo>
                <a:lnTo>
                  <a:pt x="11413068" y="27780"/>
                </a:lnTo>
                <a:lnTo>
                  <a:pt x="11413068" y="5082626"/>
                </a:lnTo>
                <a:lnTo>
                  <a:pt x="11413068" y="5087256"/>
                </a:lnTo>
                <a:cubicBezTo>
                  <a:pt x="11413068" y="5646124"/>
                  <a:pt x="10960016" y="6099176"/>
                  <a:pt x="10401148" y="6099176"/>
                </a:cubicBezTo>
                <a:lnTo>
                  <a:pt x="10396518" y="6099176"/>
                </a:lnTo>
                <a:lnTo>
                  <a:pt x="0" y="6099176"/>
                </a:lnTo>
                <a:lnTo>
                  <a:pt x="0" y="277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Verdana" panose="020B060403050404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23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B1CC7E-5066-B2D6-C273-8806FB85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5498-67B0-4A0B-8455-9A803E3F2EDA}" type="datetime1">
              <a:rPr lang="sv-SE" smtClean="0"/>
              <a:t>2024-01-25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B0C1A2-56EF-E81F-53A9-CC77AD52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art logo/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F028FC9A-549E-C173-F6EE-DD2DADAF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7549" y="2915466"/>
            <a:ext cx="5625886" cy="1161234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9CA8175-3DF2-53F0-BACA-67AB9A31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D57B1-FF3A-4A75-8128-4AFE16604E80}" type="datetime1">
              <a:rPr lang="sv-SE" smtClean="0"/>
              <a:t>2024-01-25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1E6669-4CF8-70B7-0D3D-C4533A8C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23554D-627D-914B-C979-86E23DE8C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0667" y="-1301484"/>
            <a:ext cx="8642350" cy="10477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Skriv en rubrik för tillgänglighetsanpassning</a:t>
            </a:r>
          </a:p>
        </p:txBody>
      </p:sp>
    </p:spTree>
    <p:extLst>
      <p:ext uri="{BB962C8B-B14F-4D97-AF65-F5344CB8AC3E}">
        <p14:creationId xmlns:p14="http://schemas.microsoft.com/office/powerpoint/2010/main" val="49240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667" y="425716"/>
            <a:ext cx="8642350" cy="1047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1250" y="2044700"/>
            <a:ext cx="8642350" cy="33115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Skriv text här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94798039-E5C4-7804-7509-501B9DE7B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01364" y="136525"/>
            <a:ext cx="900071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BA77866-C1B2-4993-AE7F-F082A0E998CD}" type="datetime1">
              <a:rPr lang="sv-SE" smtClean="0"/>
              <a:t>2024-01-25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2F44A19D-54A3-346E-3AA1-C94C6D9454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9466" y="136525"/>
            <a:ext cx="4125383" cy="1416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61" r:id="rId7"/>
    <p:sldLayoutId id="2147483655" r:id="rId8"/>
    <p:sldLayoutId id="2147483659" r:id="rId9"/>
    <p:sldLayoutId id="2147483660" r:id="rId10"/>
  </p:sldLayoutIdLst>
  <p:hf sldNum="0" hdr="0" ft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30000"/>
        </a:lnSpc>
        <a:spcBef>
          <a:spcPts val="1000"/>
        </a:spcBef>
        <a:buFont typeface="Verdana" panose="020B060403050404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tabLst>
          <a:tab pos="8128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6700" algn="l" defTabSz="914400" rtl="0" eaLnBrk="1" latinLnBrk="0" hangingPunct="1">
        <a:lnSpc>
          <a:spcPct val="130000"/>
        </a:lnSpc>
        <a:spcBef>
          <a:spcPts val="500"/>
        </a:spcBef>
        <a:buFont typeface="Verdana" panose="020B060403050404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8" orient="horz" pos="164" userDrawn="1">
          <p15:clr>
            <a:srgbClr val="F26B43"/>
          </p15:clr>
        </p15:guide>
        <p15:guide id="13" orient="horz" pos="3793" userDrawn="1">
          <p15:clr>
            <a:srgbClr val="F26B43"/>
          </p15:clr>
        </p15:guide>
        <p15:guide id="14" pos="74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D11FED8F-FD75-BCD2-0422-2887022A3B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Kvalitetsregistret som livlina !</a:t>
            </a:r>
          </a:p>
        </p:txBody>
      </p:sp>
      <p:sp>
        <p:nvSpPr>
          <p:cNvPr id="9" name="Underrubrik 8">
            <a:extLst>
              <a:ext uri="{FF2B5EF4-FFF2-40B4-BE49-F238E27FC236}">
                <a16:creationId xmlns:a16="http://schemas.microsoft.com/office/drawing/2014/main" id="{5DEA5B0C-F232-3975-5648-E459042AD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289" y="4864235"/>
            <a:ext cx="5743363" cy="1683433"/>
          </a:xfrm>
        </p:spPr>
        <p:txBody>
          <a:bodyPr/>
          <a:lstStyle/>
          <a:p>
            <a:r>
              <a:rPr lang="sv-SE" sz="1600" dirty="0"/>
              <a:t>Hanna Hermansson, Rehabiliteringsmedicin, Södra Älvsborgs Sjukhus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FB9D93-765D-9378-3CDE-482FD868F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2736A-5A47-45C7-BEAA-C23E1FD1FE5A}" type="datetime1">
              <a:rPr lang="sv-SE" smtClean="0"/>
              <a:pPr/>
              <a:t>2024-01-25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533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7BEC1E-BE46-315B-AEBC-607572C52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 PILOTPROJEKT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5DFB63-A872-7B9D-30C2-88C549BF6E9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LEDNING KRÄVDE MÅNADSRAPPORT</a:t>
            </a:r>
          </a:p>
          <a:p>
            <a:pPr marL="0" indent="0">
              <a:buNone/>
            </a:pPr>
            <a:r>
              <a:rPr lang="sv-SE" dirty="0"/>
              <a:t>- MEDELVÅRDTID</a:t>
            </a:r>
          </a:p>
          <a:p>
            <a:pPr marL="0" indent="0">
              <a:buNone/>
            </a:pPr>
            <a:r>
              <a:rPr lang="sv-SE" dirty="0"/>
              <a:t>- TID FRÅN BESLUT TILL INSKRIVNING</a:t>
            </a:r>
          </a:p>
          <a:p>
            <a:pPr marL="0" indent="0">
              <a:buNone/>
            </a:pPr>
            <a:r>
              <a:rPr lang="sv-SE" dirty="0"/>
              <a:t>- RESULTAT</a:t>
            </a:r>
          </a:p>
          <a:p>
            <a:pPr marL="0" indent="0">
              <a:buNone/>
            </a:pPr>
            <a:r>
              <a:rPr lang="sv-SE" dirty="0"/>
              <a:t>- NÖJDHET</a:t>
            </a:r>
          </a:p>
          <a:p>
            <a:pPr marL="0" indent="0">
              <a:buNone/>
            </a:pPr>
            <a:r>
              <a:rPr lang="sv-SE" dirty="0"/>
              <a:t>- TILLGÄNGLIGHET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19913EB-6434-098C-E274-BBBD66DA9EB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418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CA9EB9-1725-0E5A-2F96-40526C77F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65" y="1119882"/>
            <a:ext cx="5587809" cy="744001"/>
          </a:xfrm>
          <a:solidFill>
            <a:schemeClr val="accent3"/>
          </a:solidFill>
        </p:spPr>
        <p:txBody>
          <a:bodyPr/>
          <a:lstStyle/>
          <a:p>
            <a:r>
              <a:rPr lang="sv-SE" dirty="0">
                <a:solidFill>
                  <a:srgbClr val="E7E1DF"/>
                </a:solidFill>
              </a:rPr>
              <a:t>Låt frågan styra uttag!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ADCC78-05A0-38C7-50D8-6086320994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7967FF7-9FE4-3404-7082-2ADB253F8819}"/>
              </a:ext>
            </a:extLst>
          </p:cNvPr>
          <p:cNvSpPr txBox="1"/>
          <p:nvPr/>
        </p:nvSpPr>
        <p:spPr>
          <a:xfrm>
            <a:off x="717892" y="2506894"/>
            <a:ext cx="4171709" cy="12781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FÅR DU UT DET VIA FÄRDIGA RAPPORTER?</a:t>
            </a:r>
          </a:p>
          <a:p>
            <a:pPr algn="l">
              <a:lnSpc>
                <a:spcPct val="130000"/>
              </a:lnSpc>
            </a:pPr>
            <a:endParaRPr lang="sv-SE" dirty="0"/>
          </a:p>
        </p:txBody>
      </p:sp>
      <p:pic>
        <p:nvPicPr>
          <p:cNvPr id="8" name="Platshållare för innehåll 4">
            <a:extLst>
              <a:ext uri="{FF2B5EF4-FFF2-40B4-BE49-F238E27FC236}">
                <a16:creationId xmlns:a16="http://schemas.microsoft.com/office/drawing/2014/main" id="{77D0650C-0CBB-E213-9E10-DA19964AF4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488" t="8639" r="30930" b="13151"/>
          <a:stretch/>
        </p:blipFill>
        <p:spPr>
          <a:xfrm>
            <a:off x="4889601" y="3993480"/>
            <a:ext cx="5117429" cy="2407390"/>
          </a:xfrm>
          <a:prstGeom prst="rect">
            <a:avLst/>
          </a:prstGeom>
        </p:spPr>
      </p:pic>
      <p:sp>
        <p:nvSpPr>
          <p:cNvPr id="9" name="Pil: nedåt 8">
            <a:extLst>
              <a:ext uri="{FF2B5EF4-FFF2-40B4-BE49-F238E27FC236}">
                <a16:creationId xmlns:a16="http://schemas.microsoft.com/office/drawing/2014/main" id="{8E086D5A-E1B9-63B7-19FD-583A3BE77DB7}"/>
              </a:ext>
            </a:extLst>
          </p:cNvPr>
          <p:cNvSpPr/>
          <p:nvPr/>
        </p:nvSpPr>
        <p:spPr>
          <a:xfrm rot="3061041">
            <a:off x="9694933" y="2975759"/>
            <a:ext cx="467466" cy="129689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A572651-8170-5A6B-5827-81B17D09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36" y="3949216"/>
            <a:ext cx="3746167" cy="2715205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AEBADA8D-EC88-8B58-83D4-24F783BD8887}"/>
              </a:ext>
            </a:extLst>
          </p:cNvPr>
          <p:cNvSpPr txBox="1"/>
          <p:nvPr/>
        </p:nvSpPr>
        <p:spPr>
          <a:xfrm>
            <a:off x="4993240" y="2506894"/>
            <a:ext cx="5445303" cy="16382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sv-SE" sz="2400" dirty="0"/>
              <a:t>LETA I ALL DATA – KRÄVER TID, MEN MÅNGA GÅNGER VÄRT!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sv-SE" sz="1800" dirty="0"/>
          </a:p>
          <a:p>
            <a:pPr algn="l">
              <a:lnSpc>
                <a:spcPct val="13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318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A3841E-C650-3C05-C508-774EC13E6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643" y="31632"/>
            <a:ext cx="8642350" cy="1047750"/>
          </a:xfrm>
        </p:spPr>
        <p:txBody>
          <a:bodyPr/>
          <a:lstStyle/>
          <a:p>
            <a:r>
              <a:rPr lang="sv-SE" dirty="0"/>
              <a:t>TIPS!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053A989-8524-4065-5E4A-8026E948F5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93042E-CDBE-5BD8-7DD7-CC418FE98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08" y="1617562"/>
            <a:ext cx="7687468" cy="227050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9A89882B-3681-7D31-535D-28CFA532EFD8}"/>
              </a:ext>
            </a:extLst>
          </p:cNvPr>
          <p:cNvSpPr txBox="1"/>
          <p:nvPr/>
        </p:nvSpPr>
        <p:spPr>
          <a:xfrm>
            <a:off x="513708" y="1079382"/>
            <a:ext cx="5181600" cy="3179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sv-SE" dirty="0"/>
              <a:t> </a:t>
            </a:r>
            <a:r>
              <a:rPr lang="sv-SE" dirty="0" err="1"/>
              <a:t>Variabellista_SveReh</a:t>
            </a:r>
            <a:r>
              <a:rPr lang="sv-SE" dirty="0"/>
              <a:t> förenklad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1CF378F-2DC0-03A4-A7E5-2C6FD4063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27" y="3827606"/>
            <a:ext cx="7687468" cy="282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0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DBE4B7-BB50-644F-6088-A8A618C61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FAEF89-2877-2ADC-B533-B8DE539363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00667" y="3223331"/>
            <a:ext cx="8650817" cy="3311526"/>
          </a:xfrm>
        </p:spPr>
        <p:txBody>
          <a:bodyPr/>
          <a:lstStyle/>
          <a:p>
            <a:r>
              <a:rPr lang="sv-SE" dirty="0"/>
              <a:t>hanna.e.hermansson@vgregion.se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A1340F-FA6A-6192-1DC9-3964B29048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763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80D3025-C9FB-1672-95A2-D199E252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C1AE-12BE-46AC-9A20-CE9C845E4E47}" type="datetime1">
              <a:rPr lang="sv-SE" smtClean="0"/>
              <a:t>2024-01-25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1270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0D2D3D57-B725-0DE0-A53C-AAACCA89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Jan 2022</a:t>
            </a:r>
          </a:p>
        </p:txBody>
      </p:sp>
      <p:sp>
        <p:nvSpPr>
          <p:cNvPr id="13" name="Platshållare för innehåll 12">
            <a:extLst>
              <a:ext uri="{FF2B5EF4-FFF2-40B4-BE49-F238E27FC236}">
                <a16:creationId xmlns:a16="http://schemas.microsoft.com/office/drawing/2014/main" id="{C8299AC6-32FE-B2DF-788B-DAA9F59436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Ett skamset Borås får höra att man ligger sämst till i Sverige på </a:t>
            </a:r>
            <a:r>
              <a:rPr lang="sv-SE" dirty="0" err="1"/>
              <a:t>regristrering</a:t>
            </a:r>
            <a:r>
              <a:rPr lang="sv-SE" dirty="0"/>
              <a:t> för 2021…..</a:t>
            </a:r>
          </a:p>
          <a:p>
            <a:r>
              <a:rPr lang="sv-SE" dirty="0" err="1"/>
              <a:t>Orsak:”Gungning</a:t>
            </a:r>
            <a:r>
              <a:rPr lang="sv-SE" dirty="0"/>
              <a:t> i verksamhet”, pandemi och alla inte hunnit lära sig nya systemet.</a:t>
            </a:r>
          </a:p>
          <a:p>
            <a:r>
              <a:rPr lang="sv-SE" dirty="0"/>
              <a:t>50% sjukskriven </a:t>
            </a:r>
            <a:r>
              <a:rPr lang="sv-SE" dirty="0" err="1"/>
              <a:t>pågrund</a:t>
            </a:r>
            <a:r>
              <a:rPr lang="sv-SE" dirty="0"/>
              <a:t> av ryggproblem, arbete hemifrån.</a:t>
            </a:r>
          </a:p>
          <a:p>
            <a:r>
              <a:rPr lang="sv-SE" dirty="0"/>
              <a:t>Något måste göras!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33AA480-2711-DBCC-034C-B030A6371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73A47F-B58F-4D93-9095-9610950335C9}" type="datetime1">
              <a:rPr lang="sv-SE" smtClean="0"/>
              <a:t>2024-01-25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797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C824FF-1564-C6F5-410E-8D4320DFD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Kartläggning/nya rutiner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E0E48C9-3371-9056-709A-F8ABC5FF7B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ICF plockades bort</a:t>
            </a:r>
          </a:p>
          <a:p>
            <a:r>
              <a:rPr lang="sv-SE" dirty="0"/>
              <a:t>Färre registrerare</a:t>
            </a:r>
          </a:p>
          <a:p>
            <a:r>
              <a:rPr lang="sv-SE" dirty="0"/>
              <a:t>Anpassade </a:t>
            </a:r>
            <a:r>
              <a:rPr lang="sv-SE" dirty="0" err="1"/>
              <a:t>SVEREH´s</a:t>
            </a:r>
            <a:r>
              <a:rPr lang="sv-SE" dirty="0"/>
              <a:t> mallar till </a:t>
            </a:r>
            <a:r>
              <a:rPr lang="sv-SE" dirty="0" err="1"/>
              <a:t>resp</a:t>
            </a:r>
            <a:r>
              <a:rPr lang="sv-SE" dirty="0"/>
              <a:t> yrkeskategori.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F808A8-0CC9-F4DD-5824-C76D14B214F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395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3AB6EF-9313-C557-131E-9F77B611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Kampanj!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C29DB95F-C721-94E7-3E40-C717026789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68349" y="2346545"/>
            <a:ext cx="9548459" cy="2164909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FF0417-CB5D-9BF6-F5AC-DC5132CDA4F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854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04CF45-314D-7BA9-9F97-C5EBDDFE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3D0C9C-0E5E-B77E-DAEC-BBD98444DC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Ibland ”hackar” systemet</a:t>
            </a:r>
          </a:p>
          <a:p>
            <a:r>
              <a:rPr lang="sv-SE" dirty="0"/>
              <a:t>Kontrollant behövs alltid</a:t>
            </a:r>
          </a:p>
          <a:p>
            <a:r>
              <a:rPr lang="sv-SE" dirty="0"/>
              <a:t>Stor förbättring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E75412-2D77-33ED-A70A-FB79F4B0C0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202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04CF45-314D-7BA9-9F97-C5EBDDFE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Uppföljning av nya rutiner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3D0C9C-0E5E-B77E-DAEC-BBD98444DC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Ibland ”hackar” systemet</a:t>
            </a:r>
          </a:p>
          <a:p>
            <a:r>
              <a:rPr lang="sv-SE" dirty="0"/>
              <a:t>Kontrollant behövs alltid</a:t>
            </a:r>
          </a:p>
          <a:p>
            <a:r>
              <a:rPr lang="sv-SE" dirty="0"/>
              <a:t>Stor förbättring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5E75412-2D77-33ED-A70A-FB79F4B0C0D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58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4C37BB-4814-FB72-ED08-9E441F56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Stora möjligheter till uttag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63A40F-4E27-359F-37B0-E73FCD29B7E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Kvalitet in i registret ger stora möjligheter att använda siffror till olika möjligheter</a:t>
            </a:r>
          </a:p>
          <a:p>
            <a:r>
              <a:rPr lang="sv-SE" dirty="0"/>
              <a:t>”CARF”-data</a:t>
            </a:r>
          </a:p>
          <a:p>
            <a:r>
              <a:rPr lang="sv-SE" dirty="0"/>
              <a:t>Specifik data för att stödja olika utvecklingsprojekt/resursplanering</a:t>
            </a:r>
          </a:p>
          <a:p>
            <a:r>
              <a:rPr lang="sv-SE" dirty="0"/>
              <a:t>Att ligga i fas innebär möjlighet till kontinuerlig uppföljning, inte bara på årsbasis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5A2D01D-AF7F-532F-2F29-C4F0984290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341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890171-8482-4837-D13E-DB6C2A0B4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Kvalitetsregistrets roll i omställningsprojekt i Borås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4E9EB6-6B9E-642B-381B-D29B222163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Pilotprojekt: Minska antalet </a:t>
            </a:r>
            <a:r>
              <a:rPr lang="sv-SE" dirty="0" err="1"/>
              <a:t>slutenvårdplatser</a:t>
            </a:r>
            <a:r>
              <a:rPr lang="sv-SE" dirty="0"/>
              <a:t>, öppna upp för </a:t>
            </a:r>
            <a:r>
              <a:rPr lang="sv-SE" dirty="0" err="1"/>
              <a:t>dagrehab</a:t>
            </a:r>
            <a:endParaRPr lang="sv-SE" dirty="0"/>
          </a:p>
          <a:p>
            <a:r>
              <a:rPr lang="sv-SE" dirty="0"/>
              <a:t>Lång kö till </a:t>
            </a:r>
            <a:r>
              <a:rPr lang="sv-SE" dirty="0" err="1"/>
              <a:t>dagrehab</a:t>
            </a:r>
            <a:endParaRPr lang="sv-SE" dirty="0"/>
          </a:p>
          <a:p>
            <a:r>
              <a:rPr lang="sv-SE" dirty="0"/>
              <a:t>Demografisk data slutenvård - strategier hade omedvetet ändrat den totalt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5BAE69-E0B5-3B51-FFB3-49C02C9A41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53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1E92D62-D229-001F-2BF5-B1C6971D85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4EC4B8-68CD-44A3-B172-19A87347D395}" type="datetime1">
              <a:rPr lang="sv-SE" smtClean="0"/>
              <a:t>2024-01-25</a:t>
            </a:fld>
            <a:endParaRPr lang="sv-SE"/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55099BF4-94BA-8D61-47EB-C1083C5FDB7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21798990"/>
              </p:ext>
            </p:extLst>
          </p:nvPr>
        </p:nvGraphicFramePr>
        <p:xfrm>
          <a:off x="691509" y="421240"/>
          <a:ext cx="4085976" cy="316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CC01A6C-5845-44B8-7E00-30599531C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9806620"/>
              </p:ext>
            </p:extLst>
          </p:nvPr>
        </p:nvGraphicFramePr>
        <p:xfrm>
          <a:off x="5380745" y="484856"/>
          <a:ext cx="4575175" cy="303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2CDB9E0-A56D-6CD4-BFCC-B6758FBEE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08646"/>
              </p:ext>
            </p:extLst>
          </p:nvPr>
        </p:nvGraphicFramePr>
        <p:xfrm>
          <a:off x="886719" y="3791164"/>
          <a:ext cx="3890765" cy="264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E0532AA-895C-C590-7C4E-337A56938C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643719"/>
              </p:ext>
            </p:extLst>
          </p:nvPr>
        </p:nvGraphicFramePr>
        <p:xfrm>
          <a:off x="5765445" y="3904180"/>
          <a:ext cx="3717602" cy="246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ruta 10">
            <a:extLst>
              <a:ext uri="{FF2B5EF4-FFF2-40B4-BE49-F238E27FC236}">
                <a16:creationId xmlns:a16="http://schemas.microsoft.com/office/drawing/2014/main" id="{0522DDC0-4D19-CF3F-CF8F-DCBA4B49D982}"/>
              </a:ext>
            </a:extLst>
          </p:cNvPr>
          <p:cNvSpPr txBox="1"/>
          <p:nvPr/>
        </p:nvSpPr>
        <p:spPr>
          <a:xfrm rot="20307713">
            <a:off x="9047873" y="3325078"/>
            <a:ext cx="3022615" cy="388568"/>
          </a:xfrm>
          <a:prstGeom prst="rect">
            <a:avLst/>
          </a:prstGeom>
          <a:solidFill>
            <a:schemeClr val="accent3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sv-SE" sz="2200" dirty="0">
                <a:solidFill>
                  <a:srgbClr val="E7E1DF"/>
                </a:solidFill>
              </a:rPr>
              <a:t>Beviljat pilotprojekt</a:t>
            </a:r>
            <a:r>
              <a:rPr lang="sv-SE" dirty="0">
                <a:solidFill>
                  <a:srgbClr val="E7E1DF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6037433"/>
      </p:ext>
    </p:extLst>
  </p:cSld>
  <p:clrMapOvr>
    <a:masterClrMapping/>
  </p:clrMapOvr>
</p:sld>
</file>

<file path=ppt/theme/theme1.xml><?xml version="1.0" encoding="utf-8"?>
<a:theme xmlns:a="http://schemas.openxmlformats.org/drawingml/2006/main" name="VGR">
  <a:themeElements>
    <a:clrScheme name="VGR | Sjukvård | Färger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005B89"/>
      </a:accent1>
      <a:accent2>
        <a:srgbClr val="1A9FB3"/>
      </a:accent2>
      <a:accent3>
        <a:srgbClr val="ED5F8C"/>
      </a:accent3>
      <a:accent4>
        <a:srgbClr val="A1887F"/>
      </a:accent4>
      <a:accent5>
        <a:srgbClr val="43A447"/>
      </a:accent5>
      <a:accent6>
        <a:srgbClr val="9575CD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30000"/>
          </a:lnSpc>
          <a:defRPr dirty="0"/>
        </a:defPPr>
      </a:lstStyle>
    </a:txDef>
  </a:objectDefaults>
  <a:extraClrSchemeLst/>
  <a:custClrLst>
    <a:custClr>
      <a:srgbClr val="FFC107"/>
    </a:custClr>
    <a:custClr>
      <a:srgbClr val="CCDB49"/>
    </a:custClr>
    <a:custClr>
      <a:srgbClr val="FD5930"/>
    </a:custClr>
    <a:custClr>
      <a:srgbClr val="FFECB3"/>
    </a:custClr>
    <a:custClr>
      <a:srgbClr val="F7BBD0"/>
    </a:custClr>
    <a:custClr>
      <a:srgbClr val="D1C4E9"/>
    </a:custClr>
    <a:custClr>
      <a:srgbClr val="EFF4C6"/>
    </a:custClr>
    <a:custClr>
      <a:srgbClr val="C0EEC2"/>
    </a:custClr>
    <a:custClr>
      <a:srgbClr val="FECCBF"/>
    </a:custClr>
    <a:custClr>
      <a:srgbClr val="B3EBF2"/>
    </a:custClr>
    <a:custClr>
      <a:srgbClr val="E7E1DF"/>
    </a:custClr>
  </a:custClrLst>
  <a:extLst>
    <a:ext uri="{05A4C25C-085E-4340-85A3-A5531E510DB2}">
      <thm15:themeFamily xmlns:thm15="http://schemas.microsoft.com/office/thememl/2012/main" name="PPT-Presentation Hälso- och sjukvård SÄS 24 okt  -  Skrivskyddad" id="{CBDB71F0-090F-4B5E-B206-3D51F5272A57}" vid="{AB6DA3A6-10DE-441D-9406-BD1120BB2AD8}"/>
    </a:ext>
  </a:extLst>
</a:theme>
</file>

<file path=ppt/theme/theme2.xml><?xml version="1.0" encoding="utf-8"?>
<a:theme xmlns:a="http://schemas.openxmlformats.org/drawingml/2006/main" name="Office-tema">
  <a:themeElements>
    <a:clrScheme name="VGR | Sjukvård | Färger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005B89"/>
      </a:accent1>
      <a:accent2>
        <a:srgbClr val="1A9FB3"/>
      </a:accent2>
      <a:accent3>
        <a:srgbClr val="EE6492"/>
      </a:accent3>
      <a:accent4>
        <a:srgbClr val="A1887F"/>
      </a:accent4>
      <a:accent5>
        <a:srgbClr val="43A447"/>
      </a:accent5>
      <a:accent6>
        <a:srgbClr val="9575CD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VGR | Sjukvård | Färger">
      <a:dk1>
        <a:sysClr val="windowText" lastClr="000000"/>
      </a:dk1>
      <a:lt1>
        <a:sysClr val="window" lastClr="FFFFFF"/>
      </a:lt1>
      <a:dk2>
        <a:srgbClr val="000000"/>
      </a:dk2>
      <a:lt2>
        <a:srgbClr val="E7E1DF"/>
      </a:lt2>
      <a:accent1>
        <a:srgbClr val="005B89"/>
      </a:accent1>
      <a:accent2>
        <a:srgbClr val="1A9FB3"/>
      </a:accent2>
      <a:accent3>
        <a:srgbClr val="EE6492"/>
      </a:accent3>
      <a:accent4>
        <a:srgbClr val="A1887F"/>
      </a:accent4>
      <a:accent5>
        <a:srgbClr val="43A447"/>
      </a:accent5>
      <a:accent6>
        <a:srgbClr val="9575CD"/>
      </a:accent6>
      <a:hlink>
        <a:srgbClr val="1A9FB3"/>
      </a:hlink>
      <a:folHlink>
        <a:srgbClr val="919191"/>
      </a:folHlink>
    </a:clrScheme>
    <a:fontScheme name="VGR Typsnit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532cd0-e888-47d6-8f58-db0210f25002" xsi:nil="true"/>
    <lcf76f155ced4ddcb4097134ff3c332f xmlns="10c3a147-0d64-46aa-a281-dc97358e837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29BBCBF21362E4099AE6C2F27C58737" ma:contentTypeVersion="15" ma:contentTypeDescription="Skapa ett nytt dokument." ma:contentTypeScope="" ma:versionID="a54b02ced9ee0083504e343d33eb3a1b">
  <xsd:schema xmlns:xsd="http://www.w3.org/2001/XMLSchema" xmlns:xs="http://www.w3.org/2001/XMLSchema" xmlns:p="http://schemas.microsoft.com/office/2006/metadata/properties" xmlns:ns2="10c3a147-0d64-46aa-a281-dc97358e8373" xmlns:ns3="d7532cd0-e888-47d6-8f58-db0210f25002" targetNamespace="http://schemas.microsoft.com/office/2006/metadata/properties" ma:root="true" ma:fieldsID="b8f0049cd422a5761606987d756f4045" ns2:_="" ns3:_="">
    <xsd:import namespace="10c3a147-0d64-46aa-a281-dc97358e8373"/>
    <xsd:import namespace="d7532cd0-e888-47d6-8f58-db0210f250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3a147-0d64-46aa-a281-dc97358e83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markeringar" ma:readOnly="false" ma:fieldId="{5cf76f15-5ced-4ddc-b409-7134ff3c332f}" ma:taxonomyMulti="true" ma:sspId="e641fc9e-d469-439b-858c-bb315f8f2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2cd0-e888-47d6-8f58-db0210f25002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faf60ba-4af0-4aa3-8f2c-ddf391e44726}" ma:internalName="TaxCatchAll" ma:showField="CatchAllData" ma:web="d7532cd0-e888-47d6-8f58-db0210f250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ABDA6A-1F6C-4B42-8544-08E5AE6AC91F}">
  <ds:schemaRefs>
    <ds:schemaRef ds:uri="10c3a147-0d64-46aa-a281-dc97358e8373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7532cd0-e888-47d6-8f58-db0210f25002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F2581-C11D-4F9B-8A89-48443C79A2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c3a147-0d64-46aa-a281-dc97358e8373"/>
    <ds:schemaRef ds:uri="d7532cd0-e888-47d6-8f58-db0210f250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PPT-Presentation Hälso- och sjukvård SÄS</Template>
  <TotalTime>62</TotalTime>
  <Words>288</Words>
  <Application>Microsoft Office PowerPoint</Application>
  <PresentationFormat>Bredbild</PresentationFormat>
  <Paragraphs>71</Paragraphs>
  <Slides>14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Verdana</vt:lpstr>
      <vt:lpstr>VGR</vt:lpstr>
      <vt:lpstr>Kvalitetsregistret som livlina !</vt:lpstr>
      <vt:lpstr>Jan 2022</vt:lpstr>
      <vt:lpstr>Kartläggning/nya rutiner</vt:lpstr>
      <vt:lpstr>Kampanj!</vt:lpstr>
      <vt:lpstr>Uppföljning</vt:lpstr>
      <vt:lpstr>Uppföljning av nya rutiner</vt:lpstr>
      <vt:lpstr>Stora möjligheter till uttag</vt:lpstr>
      <vt:lpstr>Kvalitetsregistrets roll i omställningsprojekt i Borås</vt:lpstr>
      <vt:lpstr>PowerPoint-presentation</vt:lpstr>
      <vt:lpstr>UPPFÖLJNING PILOTPROJEKT</vt:lpstr>
      <vt:lpstr>Låt frågan styra uttag!</vt:lpstr>
      <vt:lpstr>TIPS!</vt:lpstr>
      <vt:lpstr>Frågor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Kvalitetsregistret som livlina !</dc:title>
  <dc:creator>Hanna Hermansson</dc:creator>
  <cp:lastModifiedBy>Hanna Hermansson</cp:lastModifiedBy>
  <cp:revision>1</cp:revision>
  <dcterms:created xsi:type="dcterms:W3CDTF">2024-01-25T11:54:28Z</dcterms:created>
  <dcterms:modified xsi:type="dcterms:W3CDTF">2024-01-25T12:56:48Z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0x010100129BBCBF21362E4099AE6C2F27C58737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